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3.xml" ContentType="application/vnd.ms-office.chartex+xml"/>
  <Override PartName="/ppt/charts/style5.xml" ContentType="application/vnd.ms-office.chartstyle+xml"/>
  <Override PartName="/ppt/charts/colors5.xml" ContentType="application/vnd.ms-office.chartcolorstyle+xml"/>
  <Override PartName="/ppt/charts/chartEx4.xml" ContentType="application/vnd.ms-office.chartex+xml"/>
  <Override PartName="/ppt/charts/style6.xml" ContentType="application/vnd.ms-office.chartstyle+xml"/>
  <Override PartName="/ppt/charts/colors6.xml" ContentType="application/vnd.ms-office.chartcolorstyle+xml"/>
  <Override PartName="/ppt/charts/chartEx5.xml" ContentType="application/vnd.ms-office.chartex+xml"/>
  <Override PartName="/ppt/charts/style7.xml" ContentType="application/vnd.ms-office.chartstyle+xml"/>
  <Override PartName="/ppt/charts/colors7.xml" ContentType="application/vnd.ms-office.chartcolorstyle+xml"/>
  <Override PartName="/ppt/charts/chart3.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6.xml" ContentType="application/vnd.ms-office.chartex+xml"/>
  <Override PartName="/ppt/charts/style9.xml" ContentType="application/vnd.ms-office.chartstyle+xml"/>
  <Override PartName="/ppt/charts/colors9.xml" ContentType="application/vnd.ms-office.chartcolorstyle+xml"/>
  <Override PartName="/ppt/charts/chart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Ex7.xml" ContentType="application/vnd.ms-office.chartex+xml"/>
  <Override PartName="/ppt/charts/style11.xml" ContentType="application/vnd.ms-office.chartstyle+xml"/>
  <Override PartName="/ppt/charts/colors11.xml" ContentType="application/vnd.ms-office.chartcolorstyle+xml"/>
  <Override PartName="/ppt/charts/chart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Ex8.xml" ContentType="application/vnd.ms-office.chartex+xml"/>
  <Override PartName="/ppt/charts/style13.xml" ContentType="application/vnd.ms-office.chartstyle+xml"/>
  <Override PartName="/ppt/charts/colors13.xml" ContentType="application/vnd.ms-office.chartcolorstyle+xml"/>
  <Override PartName="/ppt/charts/chartEx9.xml" ContentType="application/vnd.ms-office.chartex+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3596"/>
  </p:normalViewPr>
  <p:slideViewPr>
    <p:cSldViewPr snapToGrid="0" snapToObjects="1">
      <p:cViewPr varScale="1">
        <p:scale>
          <a:sx n="147" d="100"/>
          <a:sy n="147"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kkokapanen/Downloads/Jousisoitinten%20teemavuoden%20kysely%20alttoviulusta%20ja%20kontrabassosta%20(vastaukset).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3" Type="http://schemas.openxmlformats.org/officeDocument/2006/relationships/oleObject" Target="file:////Users/mikkokapanen/Downloads/Jousisoitinten%20teemavuoden%20kysely%20alttoviulusta%20ja%20kontrabassosta%20(vastaukset).xlsx" TargetMode="External"/><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3" Type="http://schemas.openxmlformats.org/officeDocument/2006/relationships/oleObject" Target="file:////Users/mikkokapanen/Downloads/Jousisoitinten%20teemavuoden%20kysely%20alttoviulusta%20ja%20kontrabassosta%20(vastaukset).xlsx" TargetMode="External"/><Relationship Id="rId2" Type="http://schemas.microsoft.com/office/2011/relationships/chartColorStyle" Target="colors8.xml"/><Relationship Id="rId1" Type="http://schemas.microsoft.com/office/2011/relationships/chartStyle" Target="style8.xml"/></Relationships>
</file>

<file path=ppt/charts/_rels/chart4.xml.rels><?xml version="1.0" encoding="UTF-8" standalone="yes"?>
<Relationships xmlns="http://schemas.openxmlformats.org/package/2006/relationships"><Relationship Id="rId3" Type="http://schemas.openxmlformats.org/officeDocument/2006/relationships/oleObject" Target="file:////Users/mikkokapanen/Downloads/Jousisoitinten%20teemavuoden%20kysely%20alttoviulusta%20ja%20kontrabassosta%20(vastaukset).xlsx" TargetMode="External"/><Relationship Id="rId2" Type="http://schemas.microsoft.com/office/2011/relationships/chartColorStyle" Target="colors10.xml"/><Relationship Id="rId1" Type="http://schemas.microsoft.com/office/2011/relationships/chartStyle" Target="style10.xml"/></Relationships>
</file>

<file path=ppt/charts/_rels/chart5.xml.rels><?xml version="1.0" encoding="UTF-8" standalone="yes"?>
<Relationships xmlns="http://schemas.openxmlformats.org/package/2006/relationships"><Relationship Id="rId3" Type="http://schemas.openxmlformats.org/officeDocument/2006/relationships/oleObject" Target="file:////Users/mikkokapanen/Downloads/Jousisoitinten%20teemavuoden%20kysely%20alttoviulusta%20ja%20kontrabassosta%20(vastaukset).xlsx" TargetMode="External"/><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Ex3.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Ex4.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Ex5.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Ex6.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_rels/chartEx7.xml.rels><?xml version="1.0" encoding="UTF-8" standalone="yes"?>
<Relationships xmlns="http://schemas.openxmlformats.org/package/2006/relationships"><Relationship Id="rId2" Type="http://schemas.microsoft.com/office/2011/relationships/chartColorStyle" Target="colors11.xml"/><Relationship Id="rId1" Type="http://schemas.microsoft.com/office/2011/relationships/chartStyle" Target="style11.xml"/></Relationships>
</file>

<file path=ppt/charts/_rels/chartEx8.xml.rels><?xml version="1.0" encoding="UTF-8" standalone="yes"?>
<Relationships xmlns="http://schemas.openxmlformats.org/package/2006/relationships"><Relationship Id="rId2" Type="http://schemas.microsoft.com/office/2011/relationships/chartColorStyle" Target="colors13.xml"/><Relationship Id="rId1" Type="http://schemas.microsoft.com/office/2011/relationships/chartStyle" Target="style13.xml"/></Relationships>
</file>

<file path=ppt/charts/_rels/chartEx9.xml.rels><?xml version="1.0" encoding="UTF-8" standalone="yes"?>
<Relationships xmlns="http://schemas.openxmlformats.org/package/2006/relationships"><Relationship Id="rId2" Type="http://schemas.microsoft.com/office/2011/relationships/chartColorStyle" Target="colors14.xml"/><Relationship Id="rId1" Type="http://schemas.microsoft.com/office/2011/relationships/chartStyle" Target="style1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400" dirty="0">
                <a:latin typeface="Georgia" panose="02040502050405020303" pitchFamily="18" charset="0"/>
              </a:rPr>
              <a:t>Kuinka</a:t>
            </a:r>
            <a:r>
              <a:rPr lang="fi-FI" sz="1400" baseline="0" dirty="0">
                <a:latin typeface="Georgia" panose="02040502050405020303" pitchFamily="18" charset="0"/>
              </a:rPr>
              <a:t> monta alttoviuluopiskelijaa on koulussa</a:t>
            </a:r>
            <a:endParaRPr lang="fi-FI" sz="1400" dirty="0">
              <a:latin typeface="Georgia" panose="02040502050405020303" pitchFamily="18" charset="0"/>
            </a:endParaRPr>
          </a:p>
        </c:rich>
      </c:tx>
      <c:layout>
        <c:manualLayout>
          <c:xMode val="edge"/>
          <c:yMode val="edge"/>
          <c:x val="0.20338244118569193"/>
          <c:y val="2.222222222222222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7.7260400197581194E-2"/>
          <c:y val="0.15727593105880139"/>
          <c:w val="0.92273959980241882"/>
          <c:h val="0.76806145318579766"/>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0800" dist="50800" dir="5400000" algn="ctr" rotWithShape="0">
                <a:schemeClr val="accent6">
                  <a:alpha val="38000"/>
                </a:schemeClr>
              </a:outerShdw>
            </a:effectLst>
          </c:spPr>
          <c:invertIfNegative val="0"/>
          <c:cat>
            <c:strRef>
              <c:f>Taul1!$H$4:$H$14</c:f>
              <c:strCache>
                <c:ptCount val="11"/>
                <c:pt idx="0">
                  <c:v>0</c:v>
                </c:pt>
                <c:pt idx="1">
                  <c:v>1 - 5</c:v>
                </c:pt>
                <c:pt idx="2">
                  <c:v>6 - 10</c:v>
                </c:pt>
                <c:pt idx="3">
                  <c:v>11 - 15</c:v>
                </c:pt>
                <c:pt idx="4">
                  <c:v>16 - 20</c:v>
                </c:pt>
                <c:pt idx="5">
                  <c:v>21 - 25</c:v>
                </c:pt>
                <c:pt idx="6">
                  <c:v>26 - 30</c:v>
                </c:pt>
                <c:pt idx="7">
                  <c:v>31 - 35</c:v>
                </c:pt>
                <c:pt idx="8">
                  <c:v>36 - 40</c:v>
                </c:pt>
                <c:pt idx="9">
                  <c:v>41 - 45</c:v>
                </c:pt>
                <c:pt idx="10">
                  <c:v>46 - 50</c:v>
                </c:pt>
              </c:strCache>
            </c:strRef>
          </c:cat>
          <c:val>
            <c:numRef>
              <c:f>Taul1!$I$4:$I$14</c:f>
              <c:numCache>
                <c:formatCode>General</c:formatCode>
                <c:ptCount val="11"/>
                <c:pt idx="0">
                  <c:v>13</c:v>
                </c:pt>
                <c:pt idx="1">
                  <c:v>31</c:v>
                </c:pt>
                <c:pt idx="2">
                  <c:v>16</c:v>
                </c:pt>
                <c:pt idx="3">
                  <c:v>5</c:v>
                </c:pt>
                <c:pt idx="4">
                  <c:v>4</c:v>
                </c:pt>
                <c:pt idx="5">
                  <c:v>1</c:v>
                </c:pt>
                <c:pt idx="6">
                  <c:v>1</c:v>
                </c:pt>
                <c:pt idx="7">
                  <c:v>3</c:v>
                </c:pt>
                <c:pt idx="8">
                  <c:v>2</c:v>
                </c:pt>
                <c:pt idx="9">
                  <c:v>0</c:v>
                </c:pt>
                <c:pt idx="10">
                  <c:v>1</c:v>
                </c:pt>
              </c:numCache>
            </c:numRef>
          </c:val>
          <c:extLst>
            <c:ext xmlns:c16="http://schemas.microsoft.com/office/drawing/2014/chart" uri="{C3380CC4-5D6E-409C-BE32-E72D297353CC}">
              <c16:uniqueId val="{00000000-51FA-AB44-82FF-BA6ABFD55301}"/>
            </c:ext>
          </c:extLst>
        </c:ser>
        <c:dLbls>
          <c:showLegendKey val="0"/>
          <c:showVal val="0"/>
          <c:showCatName val="0"/>
          <c:showSerName val="0"/>
          <c:showPercent val="0"/>
          <c:showBubbleSize val="0"/>
        </c:dLbls>
        <c:gapWidth val="150"/>
        <c:axId val="1843777183"/>
        <c:axId val="1845029263"/>
      </c:barChart>
      <c:catAx>
        <c:axId val="18437771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1845029263"/>
        <c:crosses val="autoZero"/>
        <c:auto val="1"/>
        <c:lblAlgn val="ctr"/>
        <c:lblOffset val="100"/>
        <c:noMultiLvlLbl val="0"/>
      </c:catAx>
      <c:valAx>
        <c:axId val="1845029263"/>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1843777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sz="1800" b="1" i="0" baseline="0" dirty="0">
                <a:effectLst/>
                <a:latin typeface="Georgia" panose="02040502050405020303" pitchFamily="18" charset="0"/>
              </a:rPr>
              <a:t>Kuinka monta kontrabasson opiskelijaa on koulussa</a:t>
            </a:r>
            <a:endParaRPr lang="fi-FI" dirty="0">
              <a:effectLst/>
              <a:latin typeface="Georgia" panose="02040502050405020303"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Taul1!$S$3</c:f>
              <c:strCache>
                <c:ptCount val="1"/>
                <c:pt idx="0">
                  <c:v>koulua</c:v>
                </c:pt>
              </c:strCache>
            </c:strRef>
          </c:tx>
          <c:spPr>
            <a:solidFill>
              <a:schemeClr val="accent1"/>
            </a:solidFill>
            <a:ln>
              <a:noFill/>
            </a:ln>
            <a:effectLst/>
          </c:spPr>
          <c:invertIfNegative val="0"/>
          <c:cat>
            <c:strRef>
              <c:f>Taul1!$R$4:$R$10</c:f>
              <c:strCache>
                <c:ptCount val="7"/>
                <c:pt idx="0">
                  <c:v>0</c:v>
                </c:pt>
                <c:pt idx="1">
                  <c:v>1 - 5</c:v>
                </c:pt>
                <c:pt idx="2">
                  <c:v>6 - 10</c:v>
                </c:pt>
                <c:pt idx="3">
                  <c:v>11 - 15</c:v>
                </c:pt>
                <c:pt idx="4">
                  <c:v>16 - 20</c:v>
                </c:pt>
                <c:pt idx="5">
                  <c:v>21 - 25</c:v>
                </c:pt>
                <c:pt idx="6">
                  <c:v>26 - 30</c:v>
                </c:pt>
              </c:strCache>
            </c:strRef>
          </c:cat>
          <c:val>
            <c:numRef>
              <c:f>Taul1!$S$4:$S$10</c:f>
              <c:numCache>
                <c:formatCode>General</c:formatCode>
                <c:ptCount val="7"/>
                <c:pt idx="0">
                  <c:v>25</c:v>
                </c:pt>
                <c:pt idx="1">
                  <c:v>33</c:v>
                </c:pt>
                <c:pt idx="2">
                  <c:v>9</c:v>
                </c:pt>
                <c:pt idx="3">
                  <c:v>6</c:v>
                </c:pt>
                <c:pt idx="4">
                  <c:v>3</c:v>
                </c:pt>
                <c:pt idx="5">
                  <c:v>1</c:v>
                </c:pt>
                <c:pt idx="6">
                  <c:v>1</c:v>
                </c:pt>
              </c:numCache>
            </c:numRef>
          </c:val>
          <c:extLst>
            <c:ext xmlns:c16="http://schemas.microsoft.com/office/drawing/2014/chart" uri="{C3380CC4-5D6E-409C-BE32-E72D297353CC}">
              <c16:uniqueId val="{00000000-6C69-6D41-BB4A-50CFB0E7C763}"/>
            </c:ext>
          </c:extLst>
        </c:ser>
        <c:dLbls>
          <c:showLegendKey val="0"/>
          <c:showVal val="0"/>
          <c:showCatName val="0"/>
          <c:showSerName val="0"/>
          <c:showPercent val="0"/>
          <c:showBubbleSize val="0"/>
        </c:dLbls>
        <c:gapWidth val="219"/>
        <c:overlap val="-27"/>
        <c:axId val="1847762415"/>
        <c:axId val="1847613407"/>
      </c:barChart>
      <c:catAx>
        <c:axId val="184776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47613407"/>
        <c:crosses val="autoZero"/>
        <c:auto val="1"/>
        <c:lblAlgn val="ctr"/>
        <c:lblOffset val="100"/>
        <c:noMultiLvlLbl val="0"/>
      </c:catAx>
      <c:valAx>
        <c:axId val="1847613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47762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680446194225725E-2"/>
          <c:y val="2.5416666666666667E-2"/>
          <c:w val="0.90287510936132986"/>
          <c:h val="0.84171296296296294"/>
        </c:manualLayout>
      </c:layout>
      <c:barChart>
        <c:barDir val="col"/>
        <c:grouping val="clustered"/>
        <c:varyColors val="0"/>
        <c:ser>
          <c:idx val="0"/>
          <c:order val="0"/>
          <c:spPr>
            <a:solidFill>
              <a:schemeClr val="accent1"/>
            </a:solidFill>
            <a:ln>
              <a:noFill/>
            </a:ln>
            <a:effectLst/>
          </c:spPr>
          <c:invertIfNegative val="0"/>
          <c:cat>
            <c:strRef>
              <c:f>Taul2!$I$30:$I$31</c:f>
              <c:strCache>
                <c:ptCount val="2"/>
                <c:pt idx="0">
                  <c:v>Ei kysyntää</c:v>
                </c:pt>
                <c:pt idx="1">
                  <c:v>Ei opettajia</c:v>
                </c:pt>
              </c:strCache>
            </c:strRef>
          </c:cat>
          <c:val>
            <c:numRef>
              <c:f>Taul2!$J$30:$J$31</c:f>
              <c:numCache>
                <c:formatCode>General</c:formatCode>
                <c:ptCount val="2"/>
                <c:pt idx="0">
                  <c:v>18</c:v>
                </c:pt>
                <c:pt idx="1">
                  <c:v>5</c:v>
                </c:pt>
              </c:numCache>
            </c:numRef>
          </c:val>
          <c:extLst>
            <c:ext xmlns:c16="http://schemas.microsoft.com/office/drawing/2014/chart" uri="{C3380CC4-5D6E-409C-BE32-E72D297353CC}">
              <c16:uniqueId val="{00000000-F7B9-EA4E-BFF4-7B6158B5505A}"/>
            </c:ext>
          </c:extLst>
        </c:ser>
        <c:dLbls>
          <c:showLegendKey val="0"/>
          <c:showVal val="0"/>
          <c:showCatName val="0"/>
          <c:showSerName val="0"/>
          <c:showPercent val="0"/>
          <c:showBubbleSize val="0"/>
        </c:dLbls>
        <c:gapWidth val="219"/>
        <c:overlap val="-27"/>
        <c:axId val="1845301887"/>
        <c:axId val="1847946639"/>
      </c:barChart>
      <c:catAx>
        <c:axId val="184530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47946639"/>
        <c:crosses val="autoZero"/>
        <c:auto val="1"/>
        <c:lblAlgn val="ctr"/>
        <c:lblOffset val="100"/>
        <c:noMultiLvlLbl val="0"/>
      </c:catAx>
      <c:valAx>
        <c:axId val="1847946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453018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Taul3!$J$7:$J$10</c:f>
              <c:strCache>
                <c:ptCount val="4"/>
                <c:pt idx="0">
                  <c:v>Toimen/viranhaltija</c:v>
                </c:pt>
                <c:pt idx="1">
                  <c:v>Päätoiminen tuntiopettja</c:v>
                </c:pt>
                <c:pt idx="2">
                  <c:v>Sivutoiminen tuntiopettaja</c:v>
                </c:pt>
                <c:pt idx="3">
                  <c:v>Muu (esim. rehtori, viulunopettaja tms.)</c:v>
                </c:pt>
              </c:strCache>
            </c:strRef>
          </c:cat>
          <c:val>
            <c:numRef>
              <c:f>Taul3!$K$7:$K$10</c:f>
              <c:numCache>
                <c:formatCode>General</c:formatCode>
                <c:ptCount val="4"/>
                <c:pt idx="0">
                  <c:v>37</c:v>
                </c:pt>
                <c:pt idx="1">
                  <c:v>19</c:v>
                </c:pt>
                <c:pt idx="2">
                  <c:v>22</c:v>
                </c:pt>
                <c:pt idx="3">
                  <c:v>10</c:v>
                </c:pt>
              </c:numCache>
            </c:numRef>
          </c:val>
          <c:extLst>
            <c:ext xmlns:c16="http://schemas.microsoft.com/office/drawing/2014/chart" uri="{C3380CC4-5D6E-409C-BE32-E72D297353CC}">
              <c16:uniqueId val="{00000000-AC74-1A40-8813-031BC2575759}"/>
            </c:ext>
          </c:extLst>
        </c:ser>
        <c:dLbls>
          <c:showLegendKey val="0"/>
          <c:showVal val="0"/>
          <c:showCatName val="0"/>
          <c:showSerName val="0"/>
          <c:showPercent val="0"/>
          <c:showBubbleSize val="0"/>
        </c:dLbls>
        <c:gapWidth val="219"/>
        <c:overlap val="-27"/>
        <c:axId val="1839336815"/>
        <c:axId val="1839338447"/>
      </c:barChart>
      <c:catAx>
        <c:axId val="1839336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39338447"/>
        <c:crosses val="autoZero"/>
        <c:auto val="1"/>
        <c:lblAlgn val="ctr"/>
        <c:lblOffset val="100"/>
        <c:noMultiLvlLbl val="0"/>
      </c:catAx>
      <c:valAx>
        <c:axId val="1839338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39336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Taul4!$K$5:$K$8</c:f>
              <c:strCache>
                <c:ptCount val="4"/>
                <c:pt idx="0">
                  <c:v>Toimen/viranhaltija</c:v>
                </c:pt>
                <c:pt idx="1">
                  <c:v>Päätoiminen tuntiopettja</c:v>
                </c:pt>
                <c:pt idx="2">
                  <c:v>Sivutoiminen tuntiopettaja</c:v>
                </c:pt>
                <c:pt idx="3">
                  <c:v>Muu (esim. rehtori, yhteispäätoiminen tms.)</c:v>
                </c:pt>
              </c:strCache>
            </c:strRef>
          </c:cat>
          <c:val>
            <c:numRef>
              <c:f>Taul4!$L$5:$L$8</c:f>
              <c:numCache>
                <c:formatCode>General</c:formatCode>
                <c:ptCount val="4"/>
                <c:pt idx="0">
                  <c:v>8</c:v>
                </c:pt>
                <c:pt idx="1">
                  <c:v>9</c:v>
                </c:pt>
                <c:pt idx="2">
                  <c:v>40</c:v>
                </c:pt>
                <c:pt idx="3">
                  <c:v>7</c:v>
                </c:pt>
              </c:numCache>
            </c:numRef>
          </c:val>
          <c:extLst>
            <c:ext xmlns:c16="http://schemas.microsoft.com/office/drawing/2014/chart" uri="{C3380CC4-5D6E-409C-BE32-E72D297353CC}">
              <c16:uniqueId val="{00000000-68A8-E548-98FB-947DE73A3EE2}"/>
            </c:ext>
          </c:extLst>
        </c:ser>
        <c:dLbls>
          <c:showLegendKey val="0"/>
          <c:showVal val="0"/>
          <c:showCatName val="0"/>
          <c:showSerName val="0"/>
          <c:showPercent val="0"/>
          <c:showBubbleSize val="0"/>
        </c:dLbls>
        <c:gapWidth val="219"/>
        <c:overlap val="-27"/>
        <c:axId val="1844975663"/>
        <c:axId val="1851767055"/>
      </c:barChart>
      <c:catAx>
        <c:axId val="184497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51767055"/>
        <c:crosses val="autoZero"/>
        <c:auto val="1"/>
        <c:lblAlgn val="ctr"/>
        <c:lblOffset val="100"/>
        <c:noMultiLvlLbl val="0"/>
      </c:catAx>
      <c:valAx>
        <c:axId val="1851767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8449756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data id="0">
      <cx:strDim type="cat">
        <cx:f>'[SML-kysely viilattu taulukkodata 27102016.xlsx]SML-kysely - Kaikki'!$T$89:$T$113</cx:f>
        <cx:lvl ptCount="25">
          <cx:pt idx="0">piano</cx:pt>
          <cx:pt idx="1">viulu</cx:pt>
          <cx:pt idx="2">kitara</cx:pt>
          <cx:pt idx="3">huilu</cx:pt>
          <cx:pt idx="4">laulu</cx:pt>
          <cx:pt idx="5">sello</cx:pt>
          <cx:pt idx="6">lyömäsoittimet</cx:pt>
          <cx:pt idx="7">harmonikka</cx:pt>
          <cx:pt idx="8">klarinetti</cx:pt>
          <cx:pt idx="9">muut</cx:pt>
          <cx:pt idx="10">trumpetti</cx:pt>
          <cx:pt idx="11">sähkökitara</cx:pt>
          <cx:pt idx="12">saksofoni</cx:pt>
          <cx:pt idx="13">kantele</cx:pt>
          <cx:pt idx="14">alttoviulu</cx:pt>
          <cx:pt idx="15">sähköbasso</cx:pt>
          <cx:pt idx="16">käyrätorvi</cx:pt>
          <cx:pt idx="17">pasuuna</cx:pt>
          <cx:pt idx="18">kontrabasso</cx:pt>
          <cx:pt idx="19">oboe</cx:pt>
          <cx:pt idx="20">fagotti</cx:pt>
          <cx:pt idx="21">baritonitorvi</cx:pt>
          <cx:pt idx="22">tuuba</cx:pt>
          <cx:pt idx="23">harppu</cx:pt>
          <cx:pt idx="24">urut</cx:pt>
        </cx:lvl>
      </cx:strDim>
      <cx:numDim type="size">
        <cx:f>'[SML-kysely viilattu taulukkodata 27102016.xlsx]SML-kysely - Kaikki'!$U$89:$U$113</cx:f>
        <cx:lvl ptCount="25" formatCode="Yleinen">
          <cx:pt idx="0">9952</cx:pt>
          <cx:pt idx="1">5284</cx:pt>
          <cx:pt idx="2">2535</cx:pt>
          <cx:pt idx="3">2396</cx:pt>
          <cx:pt idx="4">2030</cx:pt>
          <cx:pt idx="5">1969</cx:pt>
          <cx:pt idx="6">1303</cx:pt>
          <cx:pt idx="7">1189</cx:pt>
          <cx:pt idx="8">1100</cx:pt>
          <cx:pt idx="9">969</cx:pt>
          <cx:pt idx="10">910</cx:pt>
          <cx:pt idx="11">901</cx:pt>
          <cx:pt idx="12">648</cx:pt>
          <cx:pt idx="13">608</cx:pt>
          <cx:pt idx="14">597</cx:pt>
          <cx:pt idx="15">402</cx:pt>
          <cx:pt idx="16">384</cx:pt>
          <cx:pt idx="17">360</cx:pt>
          <cx:pt idx="18">341</cx:pt>
          <cx:pt idx="19">261</cx:pt>
          <cx:pt idx="20">150</cx:pt>
          <cx:pt idx="21">149</cx:pt>
          <cx:pt idx="22">94</cx:pt>
          <cx:pt idx="23">76</cx:pt>
          <cx:pt idx="24">55</cx:pt>
        </cx:lvl>
      </cx:numDim>
    </cx:data>
  </cx:chartData>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series layoutId="sunburst" uniqueId="{40E269C7-605D-4615-BBB7-6883BE792C66}">
          <cx:dataLabels pos="ctr">
            <cx:visibility seriesName="0" categoryName="1" value="0"/>
          </cx:dataLabels>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mn-lt"/>
              <a:ea typeface="+mn-ea"/>
              <a:cs typeface="+mn-cs"/>
            </a:defRPr>
          </a:pPr>
          <a:endParaRPr kumimoji="0" lang="fi-FI" sz="20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txPr>
    </cx:title>
    <cx:plotArea>
      <cx:plotAreaRegion>
        <cx:plotSurface>
          <cx:spPr>
            <a:solidFill>
              <a:schemeClr val="bg1">
                <a:alpha val="24000"/>
              </a:schemeClr>
            </a:solidFill>
            <a:effectLst>
              <a:glow rad="1905000">
                <a:schemeClr val="accent1">
                  <a:alpha val="0"/>
                </a:schemeClr>
              </a:glow>
              <a:outerShdw blurRad="50800" dist="50800" dir="5400000" sx="1000" sy="1000" algn="ctr" rotWithShape="0">
                <a:srgbClr val="000000">
                  <a:alpha val="0"/>
                </a:srgbClr>
              </a:outerShdw>
            </a:effectLst>
          </cx:spPr>
        </cx:plotSurface>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5EEE2F-7A69-A747-81B3-FD067448E5F0}"/>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332131D-6782-834E-A26B-1BE89F31F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9B53E85-AEEE-0D45-A13C-E4E3F07CD4BD}"/>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D6D28EB1-40FC-584D-A164-F3BF94B9AFA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24C210-4E7B-C449-9803-4252BA05CB13}"/>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131007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AF424E-FCB8-974A-B658-B84C19070CA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B7C7EAA-D20E-3749-846D-302FAECC02A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EF610D8-133C-EC46-9EB9-DEF967338550}"/>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4AA36339-9533-524D-893D-BAD24BB2229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D49BB9E-3848-AF4C-8D86-520FD82F3E00}"/>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388417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9BFFF8A-13AA-DD4D-94F9-D8FC38F70B5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8514104-79BE-6B44-9068-5E734357785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087D88E-A8C4-4645-A03D-78F4F8D26B68}"/>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02397BD8-C9EB-2A4D-80DC-63401AACB9B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E5C4D6-F135-234D-9C89-AF79F8F2CD6F}"/>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352552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7A1BBB-608D-F04E-808C-37EB3DF5808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6DFF918-A074-1647-BB63-606D4F46504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B1C3D3B-2AA5-3E41-8F40-B033D10B2DDF}"/>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8190AD7D-93C3-7846-B2FA-1FB3BCA8030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0D7ACD-CA9A-CD48-B0EF-5670EA57C67A}"/>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427104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1DD716-B582-F046-A64A-7181E656C11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FE169CE-4BD1-9848-B959-DFA037FAEC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CEDFD0E-C1AF-3A4E-9A37-163848E54B74}"/>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1DF990C5-58FD-A14E-A4FB-B008E40610B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BAC1C26-9B8C-6A47-8981-4882EAB7423B}"/>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115168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63D43D-7B34-3949-9E2E-B1854BA2CF5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50D4AA3-4C6A-F243-9B6F-596C68E774D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AE62855A-4CB9-914D-BD30-D037F6A9838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6CE74CD-60E8-0645-B725-E665957C4EA1}"/>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6" name="Alatunnisteen paikkamerkki 5">
            <a:extLst>
              <a:ext uri="{FF2B5EF4-FFF2-40B4-BE49-F238E27FC236}">
                <a16:creationId xmlns:a16="http://schemas.microsoft.com/office/drawing/2014/main" id="{933BC7D2-9B84-DF49-A6F4-B799C17941B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D717A23-B8EC-BA49-9F80-3F0231EC3411}"/>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6775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E2AF9C-FA6B-F445-83FA-A96C6445D82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FA691CD-345D-B440-9630-B9779DCFF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051AD3A8-09B3-414E-8264-C1FB0513F328}"/>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8739CFE-0A82-134F-B170-C95A43E1DA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2CB18C12-9C65-864D-AC35-1BE60CB2775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194D89F-D2B7-4F42-81BE-B78CE03AA8D8}"/>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8" name="Alatunnisteen paikkamerkki 7">
            <a:extLst>
              <a:ext uri="{FF2B5EF4-FFF2-40B4-BE49-F238E27FC236}">
                <a16:creationId xmlns:a16="http://schemas.microsoft.com/office/drawing/2014/main" id="{C618DF0D-7931-594D-A22B-90F92A96DDC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E0579CD0-E843-BB43-9CA8-06CACB7D66AC}"/>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74050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8C84E8-9C37-BE4D-98CF-C6C24552635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CEEB47E-8AA1-B94F-9F34-0F62575499BA}"/>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4" name="Alatunnisteen paikkamerkki 3">
            <a:extLst>
              <a:ext uri="{FF2B5EF4-FFF2-40B4-BE49-F238E27FC236}">
                <a16:creationId xmlns:a16="http://schemas.microsoft.com/office/drawing/2014/main" id="{012C5481-47F3-BC46-8354-026D320E1FF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B36857C-890C-2741-BA7F-83F318C46611}"/>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376480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56728FC-89F4-8F48-9330-B6E0AA71D7DC}"/>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3" name="Alatunnisteen paikkamerkki 2">
            <a:extLst>
              <a:ext uri="{FF2B5EF4-FFF2-40B4-BE49-F238E27FC236}">
                <a16:creationId xmlns:a16="http://schemas.microsoft.com/office/drawing/2014/main" id="{67248F2A-BAA7-364B-B189-C48E9B03306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AD16FA5-978C-5449-917F-D93734CBD64C}"/>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239589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E848F7-E7AA-A848-AEF1-BD563683341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8001377-F069-F04C-848C-B293C88D2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8B037E7-E2F6-D941-801D-616B47E59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40FD1C7-B59F-DB46-8584-717E9E243A14}"/>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6" name="Alatunnisteen paikkamerkki 5">
            <a:extLst>
              <a:ext uri="{FF2B5EF4-FFF2-40B4-BE49-F238E27FC236}">
                <a16:creationId xmlns:a16="http://schemas.microsoft.com/office/drawing/2014/main" id="{140B01C3-DC93-ED44-AAD5-0869B2C9540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CC068C9-23C7-C84D-9F89-F0812A06B98F}"/>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347730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C5B42D-EF7C-DB4D-860F-FC609B27024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6F70D93-23CF-244D-9FFC-76398DA4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3D62EBF-82F7-CD48-9680-C7C472FCF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73C090D-A889-0D4F-8135-8CA978AB5568}"/>
              </a:ext>
            </a:extLst>
          </p:cNvPr>
          <p:cNvSpPr>
            <a:spLocks noGrp="1"/>
          </p:cNvSpPr>
          <p:nvPr>
            <p:ph type="dt" sz="half" idx="10"/>
          </p:nvPr>
        </p:nvSpPr>
        <p:spPr/>
        <p:txBody>
          <a:bodyPr/>
          <a:lstStyle/>
          <a:p>
            <a:fld id="{1550F7E1-B7D7-BD40-88A3-4BA65EA5D72D}" type="datetimeFigureOut">
              <a:rPr lang="fi-FI" smtClean="0"/>
              <a:t>28.1.2020</a:t>
            </a:fld>
            <a:endParaRPr lang="fi-FI"/>
          </a:p>
        </p:txBody>
      </p:sp>
      <p:sp>
        <p:nvSpPr>
          <p:cNvPr id="6" name="Alatunnisteen paikkamerkki 5">
            <a:extLst>
              <a:ext uri="{FF2B5EF4-FFF2-40B4-BE49-F238E27FC236}">
                <a16:creationId xmlns:a16="http://schemas.microsoft.com/office/drawing/2014/main" id="{EFEBD868-B424-A74F-846E-51844CF0DD2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A1DC761-2C62-3345-9BA4-8EC2303A1BBB}"/>
              </a:ext>
            </a:extLst>
          </p:cNvPr>
          <p:cNvSpPr>
            <a:spLocks noGrp="1"/>
          </p:cNvSpPr>
          <p:nvPr>
            <p:ph type="sldNum" sz="quarter" idx="12"/>
          </p:nvPr>
        </p:nvSpPr>
        <p:spPr/>
        <p:txBody>
          <a:bodyPr/>
          <a:lstStyle/>
          <a:p>
            <a:fld id="{3AA505BB-E59A-2641-B2CC-0D6D52B75130}" type="slidenum">
              <a:rPr lang="fi-FI" smtClean="0"/>
              <a:t>‹#›</a:t>
            </a:fld>
            <a:endParaRPr lang="fi-FI"/>
          </a:p>
        </p:txBody>
      </p:sp>
    </p:spTree>
    <p:extLst>
      <p:ext uri="{BB962C8B-B14F-4D97-AF65-F5344CB8AC3E}">
        <p14:creationId xmlns:p14="http://schemas.microsoft.com/office/powerpoint/2010/main" val="50769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9BEC9E9-166B-5B49-AFC9-BCEEF127D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983BE2C-D36C-C246-BA16-607859746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6A39CA1-0FF9-814D-BC40-E5AF80998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0F7E1-B7D7-BD40-88A3-4BA65EA5D72D}" type="datetimeFigureOut">
              <a:rPr lang="fi-FI" smtClean="0"/>
              <a:t>28.1.2020</a:t>
            </a:fld>
            <a:endParaRPr lang="fi-FI"/>
          </a:p>
        </p:txBody>
      </p:sp>
      <p:sp>
        <p:nvSpPr>
          <p:cNvPr id="5" name="Alatunnisteen paikkamerkki 4">
            <a:extLst>
              <a:ext uri="{FF2B5EF4-FFF2-40B4-BE49-F238E27FC236}">
                <a16:creationId xmlns:a16="http://schemas.microsoft.com/office/drawing/2014/main" id="{3EEC664D-E222-F843-B6FE-0135AA95C5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540ECC2-8969-674A-A78E-99E99C36D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505BB-E59A-2641-B2CC-0D6D52B75130}" type="slidenum">
              <a:rPr lang="fi-FI" smtClean="0"/>
              <a:t>‹#›</a:t>
            </a:fld>
            <a:endParaRPr lang="fi-FI"/>
          </a:p>
        </p:txBody>
      </p:sp>
    </p:spTree>
    <p:extLst>
      <p:ext uri="{BB962C8B-B14F-4D97-AF65-F5344CB8AC3E}">
        <p14:creationId xmlns:p14="http://schemas.microsoft.com/office/powerpoint/2010/main" val="3644841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14/relationships/chartEx" Target="../charts/chartEx5.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4.em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14/relationships/chartEx" Target="../charts/chartEx6.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4.em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14/relationships/chartEx" Target="../charts/chartEx7.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4.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14/relationships/chartEx" Target="../charts/chartEx8.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14/relationships/chartEx" Target="../charts/chartEx9.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em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4027250" y="4795736"/>
            <a:ext cx="7652425" cy="963038"/>
          </a:xfrm>
        </p:spPr>
        <p:txBody>
          <a:bodyPr>
            <a:normAutofit/>
          </a:bodyPr>
          <a:lstStyle/>
          <a:p>
            <a:pPr algn="r"/>
            <a:r>
              <a:rPr lang="fi-FI" dirty="0">
                <a:latin typeface="Georgia" panose="02040502050405020303" pitchFamily="18" charset="0"/>
              </a:rPr>
              <a:t>Jouni </a:t>
            </a:r>
            <a:r>
              <a:rPr lang="fi-FI" dirty="0" err="1">
                <a:latin typeface="Georgia" panose="02040502050405020303" pitchFamily="18" charset="0"/>
              </a:rPr>
              <a:t>Auramo</a:t>
            </a:r>
            <a:r>
              <a:rPr lang="fi-FI" dirty="0">
                <a:latin typeface="Georgia" panose="02040502050405020303" pitchFamily="18" charset="0"/>
              </a:rPr>
              <a:t>,</a:t>
            </a:r>
          </a:p>
          <a:p>
            <a:pPr algn="r"/>
            <a:r>
              <a:rPr lang="fi-FI" dirty="0">
                <a:latin typeface="Georgia" panose="02040502050405020303" pitchFamily="18" charset="0"/>
              </a:rPr>
              <a:t>SML:n Puheenjohtaja</a:t>
            </a:r>
          </a:p>
          <a:p>
            <a:endParaRPr lang="fi-FI" dirty="0"/>
          </a:p>
        </p:txBody>
      </p:sp>
    </p:spTree>
    <p:extLst>
      <p:ext uri="{BB962C8B-B14F-4D97-AF65-F5344CB8AC3E}">
        <p14:creationId xmlns:p14="http://schemas.microsoft.com/office/powerpoint/2010/main" val="364701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0" y="0"/>
            <a:ext cx="12192000" cy="6858000"/>
          </a:xfrm>
          <a:prstGeom prst="rect">
            <a:avLst/>
          </a:prstGeom>
        </p:spPr>
      </p:pic>
      <p:pic>
        <p:nvPicPr>
          <p:cNvPr id="4098" name="Picture 2" descr="Formsin vastausdiagrammi. Kysymyksen otsikko: Onko oppilaitoksessanne mahdollisuus opiskella barokkisoittimia?. Vastausten määrä: 77 vastausta.">
            <a:extLst>
              <a:ext uri="{FF2B5EF4-FFF2-40B4-BE49-F238E27FC236}">
                <a16:creationId xmlns:a16="http://schemas.microsoft.com/office/drawing/2014/main" id="{71995BFD-8191-C04B-BFE3-3A6735A3B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011" y="1744948"/>
            <a:ext cx="8800837" cy="37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6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0" y="0"/>
            <a:ext cx="12192000" cy="6858000"/>
          </a:xfrm>
          <a:prstGeom prst="rect">
            <a:avLst/>
          </a:prstGeom>
        </p:spPr>
      </p:pic>
      <p:sp>
        <p:nvSpPr>
          <p:cNvPr id="7" name="Tekstiruutu 6">
            <a:extLst>
              <a:ext uri="{FF2B5EF4-FFF2-40B4-BE49-F238E27FC236}">
                <a16:creationId xmlns:a16="http://schemas.microsoft.com/office/drawing/2014/main" id="{27E60321-D2CC-FB4B-A67D-496BD88ED5A3}"/>
              </a:ext>
            </a:extLst>
          </p:cNvPr>
          <p:cNvSpPr txBox="1"/>
          <p:nvPr/>
        </p:nvSpPr>
        <p:spPr>
          <a:xfrm>
            <a:off x="2461098" y="87596"/>
            <a:ext cx="8167990" cy="584775"/>
          </a:xfrm>
          <a:prstGeom prst="rect">
            <a:avLst/>
          </a:prstGeom>
          <a:noFill/>
        </p:spPr>
        <p:txBody>
          <a:bodyPr wrap="square" rtlCol="0">
            <a:spAutoFit/>
          </a:bodyPr>
          <a:lstStyle/>
          <a:p>
            <a:r>
              <a:rPr lang="fi-FI" sz="1600" b="1" dirty="0">
                <a:latin typeface="Georgia" panose="02040502050405020303" pitchFamily="18" charset="0"/>
              </a:rPr>
              <a:t>Jos oppilaitoksessanne ei järjestä alttoviulun ja/tai kontrabasson opetusta, mitkä ovat keskeisimmät syyt tähän?</a:t>
            </a:r>
          </a:p>
        </p:txBody>
      </p:sp>
      <p:graphicFrame>
        <p:nvGraphicFramePr>
          <p:cNvPr id="10" name="Kaavio 9">
            <a:extLst>
              <a:ext uri="{FF2B5EF4-FFF2-40B4-BE49-F238E27FC236}">
                <a16:creationId xmlns:a16="http://schemas.microsoft.com/office/drawing/2014/main" id="{E55F35BA-FC12-E243-BB8C-687D8A4FDD90}"/>
              </a:ext>
            </a:extLst>
          </p:cNvPr>
          <p:cNvGraphicFramePr>
            <a:graphicFrameLocks/>
          </p:cNvGraphicFramePr>
          <p:nvPr>
            <p:extLst>
              <p:ext uri="{D42A27DB-BD31-4B8C-83A1-F6EECF244321}">
                <p14:modId xmlns:p14="http://schemas.microsoft.com/office/powerpoint/2010/main" val="3628071013"/>
              </p:ext>
            </p:extLst>
          </p:nvPr>
        </p:nvGraphicFramePr>
        <p:xfrm>
          <a:off x="3023681" y="1129707"/>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kstiruutu 7">
            <a:extLst>
              <a:ext uri="{FF2B5EF4-FFF2-40B4-BE49-F238E27FC236}">
                <a16:creationId xmlns:a16="http://schemas.microsoft.com/office/drawing/2014/main" id="{AE2F1600-C06C-A44C-9957-C94797E911B0}"/>
              </a:ext>
            </a:extLst>
          </p:cNvPr>
          <p:cNvSpPr txBox="1"/>
          <p:nvPr/>
        </p:nvSpPr>
        <p:spPr>
          <a:xfrm>
            <a:off x="3913339" y="4268410"/>
            <a:ext cx="11448164" cy="2030018"/>
          </a:xfrm>
          <a:prstGeom prst="rect">
            <a:avLst/>
          </a:prstGeom>
          <a:noFill/>
        </p:spPr>
        <p:txBody>
          <a:bodyPr wrap="square" rtlCol="0">
            <a:spAutoFit/>
          </a:bodyPr>
          <a:lstStyle/>
          <a:p>
            <a:r>
              <a:rPr lang="fi-FI" i="1" dirty="0"/>
              <a:t>”Oppilaiden kiinnostus alttoviulua kohtaan on olematonta”</a:t>
            </a:r>
          </a:p>
          <a:p>
            <a:endParaRPr lang="fi-FI" i="1" dirty="0"/>
          </a:p>
          <a:p>
            <a:r>
              <a:rPr lang="fi-FI" i="1" dirty="0"/>
              <a:t>”Opettaja hankala saada varsinkin sellainen, joka olisi kiinnostunut pienten </a:t>
            </a:r>
          </a:p>
          <a:p>
            <a:r>
              <a:rPr lang="fi-FI" i="1" dirty="0"/>
              <a:t>opetuksesta ja olisi pedagogin pätevyys.”</a:t>
            </a:r>
          </a:p>
          <a:p>
            <a:endParaRPr lang="fi-FI" i="1" dirty="0"/>
          </a:p>
          <a:p>
            <a:r>
              <a:rPr lang="fi-FI" i="1" dirty="0"/>
              <a:t>” Kontrabasson opetusta ei ole kysytty.”</a:t>
            </a:r>
          </a:p>
          <a:p>
            <a:endParaRPr lang="fi-FI" dirty="0"/>
          </a:p>
        </p:txBody>
      </p:sp>
    </p:spTree>
    <p:extLst>
      <p:ext uri="{BB962C8B-B14F-4D97-AF65-F5344CB8AC3E}">
        <p14:creationId xmlns:p14="http://schemas.microsoft.com/office/powerpoint/2010/main" val="224592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0" y="0"/>
            <a:ext cx="12192000" cy="6858000"/>
          </a:xfrm>
          <a:prstGeom prst="rect">
            <a:avLst/>
          </a:prstGeom>
        </p:spPr>
      </p:pic>
      <p:graphicFrame>
        <p:nvGraphicFramePr>
          <p:cNvPr id="9" name="Kaavio 8">
            <a:extLst>
              <a:ext uri="{FF2B5EF4-FFF2-40B4-BE49-F238E27FC236}">
                <a16:creationId xmlns:a16="http://schemas.microsoft.com/office/drawing/2014/main" id="{002C6088-1D77-0D4C-8F37-41CFB12FD4BE}"/>
              </a:ext>
            </a:extLst>
          </p:cNvPr>
          <p:cNvGraphicFramePr>
            <a:graphicFrameLocks/>
          </p:cNvGraphicFramePr>
          <p:nvPr>
            <p:extLst>
              <p:ext uri="{D42A27DB-BD31-4B8C-83A1-F6EECF244321}">
                <p14:modId xmlns:p14="http://schemas.microsoft.com/office/powerpoint/2010/main" val="3598177669"/>
              </p:ext>
            </p:extLst>
          </p:nvPr>
        </p:nvGraphicFramePr>
        <p:xfrm>
          <a:off x="3810000" y="2057400"/>
          <a:ext cx="5757512" cy="3477126"/>
        </p:xfrm>
        <a:graphic>
          <a:graphicData uri="http://schemas.openxmlformats.org/drawingml/2006/chart">
            <c:chart xmlns:c="http://schemas.openxmlformats.org/drawingml/2006/chart" xmlns:r="http://schemas.openxmlformats.org/officeDocument/2006/relationships" r:id="rId6"/>
          </a:graphicData>
        </a:graphic>
      </p:graphicFrame>
      <p:sp>
        <p:nvSpPr>
          <p:cNvPr id="7" name="Tekstiruutu 6">
            <a:extLst>
              <a:ext uri="{FF2B5EF4-FFF2-40B4-BE49-F238E27FC236}">
                <a16:creationId xmlns:a16="http://schemas.microsoft.com/office/drawing/2014/main" id="{D3011595-4DAC-704B-A882-3933CA62ECB7}"/>
              </a:ext>
            </a:extLst>
          </p:cNvPr>
          <p:cNvSpPr txBox="1"/>
          <p:nvPr/>
        </p:nvSpPr>
        <p:spPr>
          <a:xfrm>
            <a:off x="3088567" y="866274"/>
            <a:ext cx="5516418" cy="677108"/>
          </a:xfrm>
          <a:prstGeom prst="rect">
            <a:avLst/>
          </a:prstGeom>
          <a:noFill/>
        </p:spPr>
        <p:txBody>
          <a:bodyPr wrap="square" rtlCol="0">
            <a:spAutoFit/>
          </a:bodyPr>
          <a:lstStyle/>
          <a:p>
            <a:r>
              <a:rPr lang="fi-FI" sz="2000" b="1" dirty="0">
                <a:latin typeface="Georgia" panose="02040502050405020303" pitchFamily="18" charset="0"/>
              </a:rPr>
              <a:t>Oppilaitoksen alttoviulun opettajat ovat:</a:t>
            </a:r>
          </a:p>
          <a:p>
            <a:endParaRPr lang="fi-FI" dirty="0"/>
          </a:p>
        </p:txBody>
      </p:sp>
    </p:spTree>
    <p:extLst>
      <p:ext uri="{BB962C8B-B14F-4D97-AF65-F5344CB8AC3E}">
        <p14:creationId xmlns:p14="http://schemas.microsoft.com/office/powerpoint/2010/main" val="33182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4863" y="0"/>
            <a:ext cx="12192000" cy="6858000"/>
          </a:xfrm>
          <a:prstGeom prst="rect">
            <a:avLst/>
          </a:prstGeom>
        </p:spPr>
      </p:pic>
      <p:graphicFrame>
        <p:nvGraphicFramePr>
          <p:cNvPr id="9" name="Kaavio 8">
            <a:extLst>
              <a:ext uri="{FF2B5EF4-FFF2-40B4-BE49-F238E27FC236}">
                <a16:creationId xmlns:a16="http://schemas.microsoft.com/office/drawing/2014/main" id="{3EA070CB-AB05-C741-B060-262DF18EDE38}"/>
              </a:ext>
            </a:extLst>
          </p:cNvPr>
          <p:cNvGraphicFramePr>
            <a:graphicFrameLocks/>
          </p:cNvGraphicFramePr>
          <p:nvPr>
            <p:extLst>
              <p:ext uri="{D42A27DB-BD31-4B8C-83A1-F6EECF244321}">
                <p14:modId xmlns:p14="http://schemas.microsoft.com/office/powerpoint/2010/main" val="216067384"/>
              </p:ext>
            </p:extLst>
          </p:nvPr>
        </p:nvGraphicFramePr>
        <p:xfrm>
          <a:off x="3809999" y="2057399"/>
          <a:ext cx="6862763" cy="3629025"/>
        </p:xfrm>
        <a:graphic>
          <a:graphicData uri="http://schemas.openxmlformats.org/drawingml/2006/chart">
            <c:chart xmlns:c="http://schemas.openxmlformats.org/drawingml/2006/chart" xmlns:r="http://schemas.openxmlformats.org/officeDocument/2006/relationships" r:id="rId6"/>
          </a:graphicData>
        </a:graphic>
      </p:graphicFrame>
      <p:sp>
        <p:nvSpPr>
          <p:cNvPr id="7" name="Tekstiruutu 6">
            <a:extLst>
              <a:ext uri="{FF2B5EF4-FFF2-40B4-BE49-F238E27FC236}">
                <a16:creationId xmlns:a16="http://schemas.microsoft.com/office/drawing/2014/main" id="{AED427DF-3BE6-6D43-BED8-47E6176C8CAC}"/>
              </a:ext>
            </a:extLst>
          </p:cNvPr>
          <p:cNvSpPr txBox="1"/>
          <p:nvPr/>
        </p:nvSpPr>
        <p:spPr>
          <a:xfrm>
            <a:off x="3073940" y="1185863"/>
            <a:ext cx="6036417" cy="646331"/>
          </a:xfrm>
          <a:prstGeom prst="rect">
            <a:avLst/>
          </a:prstGeom>
          <a:noFill/>
        </p:spPr>
        <p:txBody>
          <a:bodyPr wrap="square" rtlCol="0">
            <a:spAutoFit/>
          </a:bodyPr>
          <a:lstStyle/>
          <a:p>
            <a:r>
              <a:rPr lang="fi-FI" b="1" dirty="0">
                <a:latin typeface="Georgia" panose="02040502050405020303" pitchFamily="18" charset="0"/>
              </a:rPr>
              <a:t>Oppilaitoksen kontrabasson opettajat ovat:</a:t>
            </a:r>
          </a:p>
          <a:p>
            <a:endParaRPr lang="fi-FI" dirty="0"/>
          </a:p>
        </p:txBody>
      </p:sp>
    </p:spTree>
    <p:extLst>
      <p:ext uri="{BB962C8B-B14F-4D97-AF65-F5344CB8AC3E}">
        <p14:creationId xmlns:p14="http://schemas.microsoft.com/office/powerpoint/2010/main" val="387799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1300264" y="995013"/>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sp>
        <p:nvSpPr>
          <p:cNvPr id="7" name="Suorakulmio 6">
            <a:extLst>
              <a:ext uri="{FF2B5EF4-FFF2-40B4-BE49-F238E27FC236}">
                <a16:creationId xmlns:a16="http://schemas.microsoft.com/office/drawing/2014/main" id="{98097005-7A77-1A45-AEBE-CEC86ADDE28E}"/>
              </a:ext>
            </a:extLst>
          </p:cNvPr>
          <p:cNvSpPr/>
          <p:nvPr/>
        </p:nvSpPr>
        <p:spPr>
          <a:xfrm>
            <a:off x="2284784" y="1225845"/>
            <a:ext cx="7212231" cy="369332"/>
          </a:xfrm>
          <a:prstGeom prst="rect">
            <a:avLst/>
          </a:prstGeom>
        </p:spPr>
        <p:txBody>
          <a:bodyPr wrap="none">
            <a:spAutoFit/>
          </a:bodyPr>
          <a:lstStyle/>
          <a:p>
            <a:r>
              <a:rPr lang="en" b="1" dirty="0" err="1">
                <a:latin typeface="Georgia" panose="02040502050405020303" pitchFamily="18" charset="0"/>
              </a:rPr>
              <a:t>Muita</a:t>
            </a:r>
            <a:r>
              <a:rPr lang="en" b="1" dirty="0">
                <a:latin typeface="Georgia" panose="02040502050405020303" pitchFamily="18" charset="0"/>
              </a:rPr>
              <a:t> </a:t>
            </a:r>
            <a:r>
              <a:rPr lang="en" b="1" dirty="0" err="1">
                <a:latin typeface="Georgia" panose="02040502050405020303" pitchFamily="18" charset="0"/>
              </a:rPr>
              <a:t>kommentteja</a:t>
            </a:r>
            <a:r>
              <a:rPr lang="en" b="1" dirty="0">
                <a:latin typeface="Georgia" panose="02040502050405020303" pitchFamily="18" charset="0"/>
              </a:rPr>
              <a:t>, </a:t>
            </a:r>
            <a:r>
              <a:rPr lang="en" b="1" dirty="0" err="1">
                <a:latin typeface="Georgia" panose="02040502050405020303" pitchFamily="18" charset="0"/>
              </a:rPr>
              <a:t>lisätietoja</a:t>
            </a:r>
            <a:r>
              <a:rPr lang="en" b="1" dirty="0">
                <a:latin typeface="Georgia" panose="02040502050405020303" pitchFamily="18" charset="0"/>
              </a:rPr>
              <a:t> tai </a:t>
            </a:r>
            <a:r>
              <a:rPr lang="en" b="1" dirty="0" err="1">
                <a:latin typeface="Georgia" panose="02040502050405020303" pitchFamily="18" charset="0"/>
              </a:rPr>
              <a:t>ajatuksia</a:t>
            </a:r>
            <a:r>
              <a:rPr lang="en" b="1" dirty="0">
                <a:latin typeface="Georgia" panose="02040502050405020303" pitchFamily="18" charset="0"/>
              </a:rPr>
              <a:t> </a:t>
            </a:r>
            <a:r>
              <a:rPr lang="en" b="1" dirty="0" err="1">
                <a:latin typeface="Georgia" panose="02040502050405020303" pitchFamily="18" charset="0"/>
              </a:rPr>
              <a:t>teemavuodesta</a:t>
            </a:r>
            <a:endParaRPr lang="fi-FI" b="1" dirty="0">
              <a:latin typeface="Georgia" panose="02040502050405020303" pitchFamily="18" charset="0"/>
            </a:endParaRPr>
          </a:p>
        </p:txBody>
      </p:sp>
      <p:sp>
        <p:nvSpPr>
          <p:cNvPr id="9" name="Suorakulmio 8">
            <a:extLst>
              <a:ext uri="{FF2B5EF4-FFF2-40B4-BE49-F238E27FC236}">
                <a16:creationId xmlns:a16="http://schemas.microsoft.com/office/drawing/2014/main" id="{DA4B8D34-A2C6-5647-A8C3-28CB02DFB87F}"/>
              </a:ext>
            </a:extLst>
          </p:cNvPr>
          <p:cNvSpPr/>
          <p:nvPr/>
        </p:nvSpPr>
        <p:spPr>
          <a:xfrm>
            <a:off x="3107177" y="1540804"/>
            <a:ext cx="8765026" cy="4832092"/>
          </a:xfrm>
          <a:prstGeom prst="rect">
            <a:avLst/>
          </a:prstGeom>
        </p:spPr>
        <p:txBody>
          <a:bodyPr wrap="square">
            <a:spAutoFit/>
          </a:bodyPr>
          <a:lstStyle/>
          <a:p>
            <a:pPr marL="285750" lvl="0" indent="-285750">
              <a:buFont typeface="Arial" panose="020B0604020202020204" pitchFamily="34" charset="0"/>
              <a:buChar char="•"/>
            </a:pPr>
            <a:r>
              <a:rPr lang="fi-FI" sz="1400" dirty="0">
                <a:latin typeface="Georgia" panose="02040502050405020303" pitchFamily="18" charset="0"/>
              </a:rPr>
              <a:t>Oma haasteensa tulee olemaan ammattitaitoisen opettajan saaminen. Vaikka alueemme on vireä, niin on ollut haasteita saada opettajia hakemaan avoimiin tehtäviin.</a:t>
            </a:r>
          </a:p>
          <a:p>
            <a:pPr marL="285750" lvl="0" indent="-285750">
              <a:buFont typeface="Arial" panose="020B0604020202020204" pitchFamily="34" charset="0"/>
              <a:buChar char="•"/>
            </a:pPr>
            <a:r>
              <a:rPr lang="fi-FI" sz="1400" dirty="0">
                <a:latin typeface="Georgia" panose="02040502050405020303" pitchFamily="18" charset="0"/>
              </a:rPr>
              <a:t>Hyvien soitinten saaminen opiston käyttöön eli yksinkertaisesti enemmän rahaa instrumenttien hankintaan. </a:t>
            </a:r>
          </a:p>
          <a:p>
            <a:pPr marL="285750" lvl="0" indent="-285750">
              <a:buFont typeface="Arial" panose="020B0604020202020204" pitchFamily="34" charset="0"/>
              <a:buChar char="•"/>
            </a:pPr>
            <a:r>
              <a:rPr lang="fi-FI" sz="1400" dirty="0">
                <a:latin typeface="Georgia" panose="02040502050405020303" pitchFamily="18" charset="0"/>
              </a:rPr>
              <a:t>Kasvukeskusten ulkopuolella on haasteellista löytää kontrabassonsoitonopettajaa muutamalle oppilaalle. On vaikeaa saada opettaja motivoitua tulemaan opettamaan toiselle paikkakunnalle, kun matka on pitkä ja siihen menee aikaa. Korvaus käytetystä kokonaisajasta jää pieneksi.</a:t>
            </a:r>
          </a:p>
          <a:p>
            <a:pPr marL="285750" lvl="0" indent="-285750">
              <a:buFont typeface="Arial" panose="020B0604020202020204" pitchFamily="34" charset="0"/>
              <a:buChar char="•"/>
            </a:pPr>
            <a:r>
              <a:rPr lang="fi-FI" sz="1400" dirty="0">
                <a:latin typeface="Georgia" panose="02040502050405020303" pitchFamily="18" charset="0"/>
              </a:rPr>
              <a:t>Meillä opetetaan viulun - ja sellonsoittoa. Viulunsoiton opettajalla on satunnaisesti ollut vuosien varrella muutamia alttoviulunsoittajia. Kontrabassonsoittoa on yritetty käynnistää, mutta sivutoimisen opettajan saanti on erityisen haastavaa. Lähin opettaja on 100 km päässä. Kysyntä näihin soittimiin on ollut myös pientä</a:t>
            </a:r>
          </a:p>
          <a:p>
            <a:pPr marL="285750" lvl="0" indent="-285750">
              <a:buFont typeface="Arial" panose="020B0604020202020204" pitchFamily="34" charset="0"/>
              <a:buChar char="•"/>
            </a:pPr>
            <a:r>
              <a:rPr lang="fi-FI" sz="1400" dirty="0">
                <a:latin typeface="Georgia" panose="02040502050405020303" pitchFamily="18" charset="0"/>
              </a:rPr>
              <a:t>Kontrabasso-opettajan saaminen on vaikeaa. Onneksi monet viuluopettajat pystyvät opettamaan myös alttoviulua, ainakin perustasolla. </a:t>
            </a:r>
          </a:p>
          <a:p>
            <a:pPr marL="285750" lvl="0" indent="-285750">
              <a:buFont typeface="Arial" panose="020B0604020202020204" pitchFamily="34" charset="0"/>
              <a:buChar char="•"/>
            </a:pPr>
            <a:r>
              <a:rPr lang="fi-FI" sz="1400" dirty="0">
                <a:latin typeface="Georgia" panose="02040502050405020303" pitchFamily="18" charset="0"/>
              </a:rPr>
              <a:t>Hyvä kun alttoviulua ja kontrabassoa nostetaan esiin.</a:t>
            </a:r>
          </a:p>
          <a:p>
            <a:pPr marL="285750" lvl="0" indent="-285750">
              <a:buFont typeface="Arial" panose="020B0604020202020204" pitchFamily="34" charset="0"/>
              <a:buChar char="•"/>
            </a:pPr>
            <a:r>
              <a:rPr lang="fi-FI" sz="1400" dirty="0">
                <a:latin typeface="Georgia" panose="02040502050405020303" pitchFamily="18" charset="0"/>
              </a:rPr>
              <a:t>Jousisoitin on monimutkainen kokonaisuus, jonka pedagogiikka ja oppimisprosessi on yksilöllinen ja vaatii äärimmäistä pitkäjänteisyyttä ja vahvaa motivaatiota; oppimistulosten "palkitsevuus" on ajallisesti suhteellisen etäällä verrattuna useaan muuhun soittimeen.</a:t>
            </a:r>
          </a:p>
          <a:p>
            <a:pPr marL="285750" lvl="0" indent="-285750">
              <a:buFont typeface="Arial" panose="020B0604020202020204" pitchFamily="34" charset="0"/>
              <a:buChar char="•"/>
            </a:pPr>
            <a:r>
              <a:rPr lang="fi-FI" sz="1400" dirty="0">
                <a:latin typeface="Georgia" panose="02040502050405020303" pitchFamily="18" charset="0"/>
              </a:rPr>
              <a:t>Olemme jatkuvasti tehneet soitinesittelyitä, jotta saisimme alttoviulusta ja kontrabassosta kiinnostuneita oppilaita aloittamaan opinnot.</a:t>
            </a:r>
          </a:p>
          <a:p>
            <a:pPr marL="285750" lvl="0" indent="-285750">
              <a:buFont typeface="Arial" panose="020B0604020202020204" pitchFamily="34" charset="0"/>
              <a:buChar char="•"/>
            </a:pPr>
            <a:r>
              <a:rPr lang="fi-FI" sz="1400" dirty="0">
                <a:latin typeface="Georgia" panose="02040502050405020303" pitchFamily="18" charset="0"/>
              </a:rPr>
              <a:t>Alttoviulun opettaja opettaa myös viulua ja kontrabasson opettaja opettaa myös sähköbassoa. </a:t>
            </a:r>
          </a:p>
          <a:p>
            <a:pPr marL="285750" lvl="0" indent="-285750">
              <a:buFont typeface="Arial" panose="020B0604020202020204" pitchFamily="34" charset="0"/>
              <a:buChar char="•"/>
            </a:pPr>
            <a:r>
              <a:rPr lang="fi-FI" sz="1400" dirty="0">
                <a:latin typeface="Georgia" panose="02040502050405020303" pitchFamily="18" charset="0"/>
              </a:rPr>
              <a:t>Oppilaitten saaminen kontrabassoon ja lainasoitinten puute. </a:t>
            </a:r>
          </a:p>
          <a:p>
            <a:endParaRPr lang="fi-FI" sz="1400" dirty="0">
              <a:latin typeface="Georgia" panose="02040502050405020303" pitchFamily="18" charset="0"/>
            </a:endParaRPr>
          </a:p>
        </p:txBody>
      </p:sp>
    </p:spTree>
    <p:extLst>
      <p:ext uri="{BB962C8B-B14F-4D97-AF65-F5344CB8AC3E}">
        <p14:creationId xmlns:p14="http://schemas.microsoft.com/office/powerpoint/2010/main" val="318363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1300264" y="995013"/>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sp>
        <p:nvSpPr>
          <p:cNvPr id="7" name="Suorakulmio 6">
            <a:extLst>
              <a:ext uri="{FF2B5EF4-FFF2-40B4-BE49-F238E27FC236}">
                <a16:creationId xmlns:a16="http://schemas.microsoft.com/office/drawing/2014/main" id="{98097005-7A77-1A45-AEBE-CEC86ADDE28E}"/>
              </a:ext>
            </a:extLst>
          </p:cNvPr>
          <p:cNvSpPr/>
          <p:nvPr/>
        </p:nvSpPr>
        <p:spPr>
          <a:xfrm>
            <a:off x="2284784" y="1225845"/>
            <a:ext cx="7212231" cy="369332"/>
          </a:xfrm>
          <a:prstGeom prst="rect">
            <a:avLst/>
          </a:prstGeom>
        </p:spPr>
        <p:txBody>
          <a:bodyPr wrap="none">
            <a:spAutoFit/>
          </a:bodyPr>
          <a:lstStyle/>
          <a:p>
            <a:r>
              <a:rPr lang="en" b="1" dirty="0" err="1">
                <a:latin typeface="Georgia" panose="02040502050405020303" pitchFamily="18" charset="0"/>
              </a:rPr>
              <a:t>Muita</a:t>
            </a:r>
            <a:r>
              <a:rPr lang="en" b="1" dirty="0">
                <a:latin typeface="Georgia" panose="02040502050405020303" pitchFamily="18" charset="0"/>
              </a:rPr>
              <a:t> </a:t>
            </a:r>
            <a:r>
              <a:rPr lang="en" b="1" dirty="0" err="1">
                <a:latin typeface="Georgia" panose="02040502050405020303" pitchFamily="18" charset="0"/>
              </a:rPr>
              <a:t>kommentteja</a:t>
            </a:r>
            <a:r>
              <a:rPr lang="en" b="1" dirty="0">
                <a:latin typeface="Georgia" panose="02040502050405020303" pitchFamily="18" charset="0"/>
              </a:rPr>
              <a:t>, </a:t>
            </a:r>
            <a:r>
              <a:rPr lang="en" b="1" dirty="0" err="1">
                <a:latin typeface="Georgia" panose="02040502050405020303" pitchFamily="18" charset="0"/>
              </a:rPr>
              <a:t>lisätietoja</a:t>
            </a:r>
            <a:r>
              <a:rPr lang="en" b="1" dirty="0">
                <a:latin typeface="Georgia" panose="02040502050405020303" pitchFamily="18" charset="0"/>
              </a:rPr>
              <a:t> tai </a:t>
            </a:r>
            <a:r>
              <a:rPr lang="en" b="1" dirty="0" err="1">
                <a:latin typeface="Georgia" panose="02040502050405020303" pitchFamily="18" charset="0"/>
              </a:rPr>
              <a:t>ajatuksia</a:t>
            </a:r>
            <a:r>
              <a:rPr lang="en" b="1" dirty="0">
                <a:latin typeface="Georgia" panose="02040502050405020303" pitchFamily="18" charset="0"/>
              </a:rPr>
              <a:t> </a:t>
            </a:r>
            <a:r>
              <a:rPr lang="en" b="1" dirty="0" err="1">
                <a:latin typeface="Georgia" panose="02040502050405020303" pitchFamily="18" charset="0"/>
              </a:rPr>
              <a:t>teemavuodesta</a:t>
            </a:r>
            <a:endParaRPr lang="fi-FI" b="1" dirty="0">
              <a:latin typeface="Georgia" panose="02040502050405020303" pitchFamily="18" charset="0"/>
            </a:endParaRPr>
          </a:p>
        </p:txBody>
      </p:sp>
      <p:sp>
        <p:nvSpPr>
          <p:cNvPr id="9" name="Suorakulmio 8">
            <a:extLst>
              <a:ext uri="{FF2B5EF4-FFF2-40B4-BE49-F238E27FC236}">
                <a16:creationId xmlns:a16="http://schemas.microsoft.com/office/drawing/2014/main" id="{DA4B8D34-A2C6-5647-A8C3-28CB02DFB87F}"/>
              </a:ext>
            </a:extLst>
          </p:cNvPr>
          <p:cNvSpPr/>
          <p:nvPr/>
        </p:nvSpPr>
        <p:spPr>
          <a:xfrm>
            <a:off x="3107177" y="1540804"/>
            <a:ext cx="8765026" cy="4185761"/>
          </a:xfrm>
          <a:prstGeom prst="rect">
            <a:avLst/>
          </a:prstGeom>
        </p:spPr>
        <p:txBody>
          <a:bodyPr wrap="square">
            <a:spAutoFit/>
          </a:bodyPr>
          <a:lstStyle/>
          <a:p>
            <a:pPr marL="285750" lvl="0" indent="-285750">
              <a:buFont typeface="Arial" panose="020B0604020202020204" pitchFamily="34" charset="0"/>
              <a:buChar char="•"/>
            </a:pPr>
            <a:r>
              <a:rPr lang="fi-FI" sz="1400" dirty="0">
                <a:latin typeface="Georgia" panose="02040502050405020303" pitchFamily="18" charset="0"/>
              </a:rPr>
              <a:t>Aikoinaan järjestettiin muualta käyvälle sivutoimiselle tuntiopettajalle varta vasten tunteja niin että sivuaine annettiin ilmaiseksi, järkättiin soittimet ym. Opettaja(orkesterimuusikko) ei ollut pedagogisesti suuntautunut ja opetus lopahti....miellä myös ns. "haalitaan oppilaita" muihinkin soittimiin että kaikkien vakituisten opettajien tunnit pysyisivät. Pienen kaupungin ongelma, kun lapsille harrastuksia tarjolla paljon.</a:t>
            </a:r>
          </a:p>
          <a:p>
            <a:pPr marL="285750" lvl="0" indent="-285750">
              <a:buFont typeface="Arial" panose="020B0604020202020204" pitchFamily="34" charset="0"/>
              <a:buChar char="•"/>
            </a:pPr>
            <a:r>
              <a:rPr lang="fi-FI" sz="1400" dirty="0">
                <a:latin typeface="Georgia" panose="02040502050405020303" pitchFamily="18" charset="0"/>
              </a:rPr>
              <a:t>Jousisoitinjakauman terveenä pitäminen aktiivista </a:t>
            </a:r>
            <a:r>
              <a:rPr lang="fi-FI" sz="1400" dirty="0" err="1">
                <a:latin typeface="Georgia" panose="02040502050405020303" pitchFamily="18" charset="0"/>
              </a:rPr>
              <a:t>oppilasrekrypolitiikkaa</a:t>
            </a:r>
            <a:r>
              <a:rPr lang="fi-FI" sz="1400" dirty="0">
                <a:latin typeface="Georgia" panose="02040502050405020303" pitchFamily="18" charset="0"/>
              </a:rPr>
              <a:t>. Oppilaitoksissa tulisi ymmärtää, että viulu ja sello eivät voi muodostaa jousiyhtyettä/orkesteria. (sekä alttoviulun tunnustamista omaksi soittimekseen eikä jämäviulistien kaatopaikaksi). Orkesteri on soittamisen syy ja motiivi, siis paljon mahdollisuuksia siihen!</a:t>
            </a:r>
          </a:p>
          <a:p>
            <a:pPr marL="285750" lvl="0" indent="-285750">
              <a:buFont typeface="Arial" panose="020B0604020202020204" pitchFamily="34" charset="0"/>
              <a:buChar char="•"/>
            </a:pPr>
            <a:r>
              <a:rPr lang="fi-FI" sz="1400" dirty="0">
                <a:latin typeface="Georgia" panose="02040502050405020303" pitchFamily="18" charset="0"/>
              </a:rPr>
              <a:t>Kainuun musiikkiopistossa on mahdollista opiskella barokkiviulua, mutta meillä ei ole lainasoitinta...</a:t>
            </a:r>
          </a:p>
          <a:p>
            <a:pPr marL="285750" lvl="0" indent="-285750">
              <a:buFont typeface="Arial" panose="020B0604020202020204" pitchFamily="34" charset="0"/>
              <a:buChar char="•"/>
            </a:pPr>
            <a:r>
              <a:rPr lang="fi-FI" sz="1400" dirty="0">
                <a:latin typeface="Georgia" panose="02040502050405020303" pitchFamily="18" charset="0"/>
              </a:rPr>
              <a:t>Kontrabasso-opettaja opettaa oppilaitoksessamme vain yhtenä päivänä viikossa, joten opetusta voidaan järjestää vain yhdessä toimipisteessä. Alttoviulun opetus on vaivattomampaa, koska kaikki viuluopettajat ovat valmiita opettamaan myös alttoviulua.</a:t>
            </a:r>
          </a:p>
          <a:p>
            <a:pPr marL="285750" lvl="0" indent="-285750">
              <a:buFont typeface="Arial" panose="020B0604020202020204" pitchFamily="34" charset="0"/>
              <a:buChar char="•"/>
            </a:pPr>
            <a:r>
              <a:rPr lang="fi-FI" sz="1400" dirty="0">
                <a:latin typeface="Georgia" panose="02040502050405020303" pitchFamily="18" charset="0"/>
              </a:rPr>
              <a:t>Viulu jousisoittimista suosituin, koska se on tunnetuin. Olisi hyvä saada muita jousisoittimia enemmän näkyviin, jotta tietoisuus niistä kasvaisi.</a:t>
            </a:r>
          </a:p>
          <a:p>
            <a:pPr marL="285750" lvl="0" indent="-285750">
              <a:buFont typeface="Arial" panose="020B0604020202020204" pitchFamily="34" charset="0"/>
              <a:buChar char="•"/>
            </a:pPr>
            <a:r>
              <a:rPr lang="fi-FI" sz="1400" dirty="0">
                <a:latin typeface="Georgia" panose="02040502050405020303" pitchFamily="18" charset="0"/>
              </a:rPr>
              <a:t>Kasvukeskuksessa ei ole isompia haasteita. Alttoviulun mieltäminen ja markkinointi yhtä hyväksi aloitussoittimeksi kuin viulu on toki aina pieni haaste. </a:t>
            </a:r>
          </a:p>
          <a:p>
            <a:pPr marL="285750" lvl="0" indent="-285750">
              <a:buFont typeface="Arial" panose="020B0604020202020204" pitchFamily="34" charset="0"/>
              <a:buChar char="•"/>
            </a:pPr>
            <a:r>
              <a:rPr lang="fi-FI" sz="1400" dirty="0">
                <a:latin typeface="Georgia" panose="02040502050405020303" pitchFamily="18" charset="0"/>
              </a:rPr>
              <a:t>Haasteena pitkät välimatkat</a:t>
            </a:r>
          </a:p>
          <a:p>
            <a:pPr marL="285750" indent="-285750">
              <a:buFont typeface="Arial" panose="020B0604020202020204" pitchFamily="34" charset="0"/>
              <a:buChar char="•"/>
            </a:pPr>
            <a:endParaRPr lang="fi-FI" sz="1400" dirty="0">
              <a:latin typeface="Georgia" panose="02040502050405020303" pitchFamily="18" charset="0"/>
            </a:endParaRPr>
          </a:p>
        </p:txBody>
      </p:sp>
    </p:spTree>
    <p:extLst>
      <p:ext uri="{BB962C8B-B14F-4D97-AF65-F5344CB8AC3E}">
        <p14:creationId xmlns:p14="http://schemas.microsoft.com/office/powerpoint/2010/main" val="284279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608963" y="2003897"/>
            <a:ext cx="8070713" cy="4056434"/>
          </a:xfrm>
        </p:spPr>
        <p:txBody>
          <a:bodyPr>
            <a:normAutofit/>
          </a:bodyPr>
          <a:lstStyle/>
          <a:p>
            <a:pPr algn="l" fontAlgn="base"/>
            <a:r>
              <a:rPr lang="fi-FI" dirty="0">
                <a:latin typeface="Georgia" panose="02040502050405020303" pitchFamily="18" charset="0"/>
              </a:rPr>
              <a:t>Musiikkioppilaitosten kattojärjestö, johon kuuluu 97 oppilaitosta. Jäsenoppilaitoksista 86 on musiikkiopistoja ja 11 konservatorioita. </a:t>
            </a:r>
          </a:p>
          <a:p>
            <a:pPr algn="l" fontAlgn="base"/>
            <a:endParaRPr lang="fi-FI" dirty="0">
              <a:latin typeface="Georgia" panose="02040502050405020303" pitchFamily="18" charset="0"/>
            </a:endParaRPr>
          </a:p>
          <a:p>
            <a:pPr algn="l" fontAlgn="base"/>
            <a:r>
              <a:rPr lang="fi-FI" dirty="0">
                <a:latin typeface="Georgia" panose="02040502050405020303" pitchFamily="18" charset="0"/>
              </a:rPr>
              <a:t>Jäsenistö kattaa koko maan Hangosta Kemijärvelle ja Lieksasta Vaasaan.</a:t>
            </a:r>
          </a:p>
          <a:p>
            <a:pPr algn="l" fontAlgn="base"/>
            <a:endParaRPr lang="fi-FI" dirty="0">
              <a:latin typeface="Georgia" panose="02040502050405020303" pitchFamily="18" charset="0"/>
            </a:endParaRPr>
          </a:p>
          <a:p>
            <a:pPr algn="l" fontAlgn="base"/>
            <a:r>
              <a:rPr lang="fi-FI" dirty="0">
                <a:latin typeface="Georgia" panose="02040502050405020303" pitchFamily="18" charset="0"/>
              </a:rPr>
              <a:t>Liiton varsinaisia jäseniä ovat musiikkioppilaitoksia ylläpitävät yhteisöt, joista kuntia tai kuntayhtymiä on 55 ja yksityisiä yhdistyksiä 42.</a:t>
            </a:r>
          </a:p>
          <a:p>
            <a:endParaRPr lang="fi-FI" dirty="0"/>
          </a:p>
        </p:txBody>
      </p:sp>
      <p:sp>
        <p:nvSpPr>
          <p:cNvPr id="4" name="Tekstiruutu 3">
            <a:extLst>
              <a:ext uri="{FF2B5EF4-FFF2-40B4-BE49-F238E27FC236}">
                <a16:creationId xmlns:a16="http://schemas.microsoft.com/office/drawing/2014/main" id="{D33FCAE1-A68B-A34E-9AFD-A66F256DD2B0}"/>
              </a:ext>
            </a:extLst>
          </p:cNvPr>
          <p:cNvSpPr txBox="1"/>
          <p:nvPr/>
        </p:nvSpPr>
        <p:spPr>
          <a:xfrm>
            <a:off x="2490281" y="1439694"/>
            <a:ext cx="2670350" cy="646331"/>
          </a:xfrm>
          <a:prstGeom prst="rect">
            <a:avLst/>
          </a:prstGeom>
          <a:noFill/>
        </p:spPr>
        <p:txBody>
          <a:bodyPr wrap="square" rtlCol="0">
            <a:spAutoFit/>
          </a:bodyPr>
          <a:lstStyle/>
          <a:p>
            <a:r>
              <a:rPr lang="fi-FI" sz="3600" b="1" dirty="0">
                <a:latin typeface="Georgia" panose="02040502050405020303" pitchFamily="18" charset="0"/>
              </a:rPr>
              <a:t>SML on…</a:t>
            </a:r>
          </a:p>
        </p:txBody>
      </p:sp>
    </p:spTree>
    <p:extLst>
      <p:ext uri="{BB962C8B-B14F-4D97-AF65-F5344CB8AC3E}">
        <p14:creationId xmlns:p14="http://schemas.microsoft.com/office/powerpoint/2010/main" val="3086343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251200" y="2463159"/>
            <a:ext cx="8428476" cy="4056433"/>
          </a:xfrm>
        </p:spPr>
        <p:txBody>
          <a:bodyPr>
            <a:normAutofit fontScale="92500" lnSpcReduction="20000"/>
          </a:bodyPr>
          <a:lstStyle/>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tukea musiikkioppilaitosten</a:t>
            </a:r>
          </a:p>
          <a:p>
            <a:pPr algn="l"/>
            <a:r>
              <a:rPr lang="fi-FI" dirty="0">
                <a:solidFill>
                  <a:schemeClr val="tx2">
                    <a:lumMod val="25000"/>
                  </a:schemeClr>
                </a:solidFill>
                <a:latin typeface="Georgia" panose="02040502050405020303" pitchFamily="18" charset="0"/>
                <a:cs typeface="Farisi" pitchFamily="2" charset="-78"/>
              </a:rPr>
              <a:t>      toimintaa</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kehittää musiikin opetusta </a:t>
            </a:r>
          </a:p>
          <a:p>
            <a:pPr algn="l"/>
            <a:r>
              <a:rPr lang="fi-FI" dirty="0">
                <a:solidFill>
                  <a:schemeClr val="tx2">
                    <a:lumMod val="25000"/>
                  </a:schemeClr>
                </a:solidFill>
                <a:latin typeface="Georgia" panose="02040502050405020303" pitchFamily="18" charset="0"/>
                <a:cs typeface="Farisi" pitchFamily="2" charset="-78"/>
              </a:rPr>
              <a:t>     Suomessa </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valvoa musiikkioppilaitosten etuja maan musiikki- ja kulttuuripolitiikassa. </a:t>
            </a:r>
          </a:p>
          <a:p>
            <a:pPr algn="l"/>
            <a:br>
              <a:rPr lang="fi-FI" dirty="0">
                <a:solidFill>
                  <a:schemeClr val="tx2">
                    <a:lumMod val="25000"/>
                  </a:schemeClr>
                </a:solidFill>
                <a:latin typeface="Georgia" panose="02040502050405020303" pitchFamily="18" charset="0"/>
                <a:cs typeface="Farisi" pitchFamily="2" charset="-78"/>
              </a:rPr>
            </a:br>
            <a:br>
              <a:rPr lang="fi-FI" dirty="0">
                <a:solidFill>
                  <a:schemeClr val="tx2">
                    <a:lumMod val="25000"/>
                  </a:schemeClr>
                </a:solidFill>
                <a:latin typeface="Georgia" panose="02040502050405020303" pitchFamily="18" charset="0"/>
                <a:cs typeface="Farisi" pitchFamily="2" charset="-78"/>
              </a:rPr>
            </a:br>
            <a:r>
              <a:rPr lang="fi-FI" dirty="0">
                <a:solidFill>
                  <a:schemeClr val="tx2">
                    <a:lumMod val="25000"/>
                  </a:schemeClr>
                </a:solidFill>
                <a:latin typeface="Georgia" panose="02040502050405020303" pitchFamily="18" charset="0"/>
                <a:cs typeface="Farisi" pitchFamily="2" charset="-78"/>
              </a:rPr>
              <a:t>     Lisäksi SML hoitaa ja kehittää alan kansainvälisiä yhteyksiä.</a:t>
            </a:r>
            <a:br>
              <a:rPr lang="fi-FI" dirty="0">
                <a:latin typeface="Georgia" panose="02040502050405020303" pitchFamily="18" charset="0"/>
              </a:rPr>
            </a:br>
            <a:endParaRPr lang="fi-FI" dirty="0">
              <a:latin typeface="Georgia" panose="02040502050405020303" pitchFamily="18" charset="0"/>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r>
              <a:rPr lang="fi-FI" sz="3600" b="1" dirty="0">
                <a:latin typeface="Georgia" panose="02040502050405020303" pitchFamily="18" charset="0"/>
              </a:rPr>
              <a:t>Liiton tehtävänä on</a:t>
            </a:r>
            <a:br>
              <a:rPr lang="fi-FI" sz="3600" b="1" dirty="0">
                <a:latin typeface="Georgia" panose="02040502050405020303" pitchFamily="18" charset="0"/>
              </a:rPr>
            </a:br>
            <a:endParaRPr lang="fi-FI" sz="3600" b="1" dirty="0">
              <a:latin typeface="Georgia" panose="02040502050405020303" pitchFamily="18" charset="0"/>
            </a:endParaRPr>
          </a:p>
        </p:txBody>
      </p:sp>
      <p:pic>
        <p:nvPicPr>
          <p:cNvPr id="7" name="Kuva 6" descr="Kuva, joka sisältää kohteen ulko, taivas, puu, tie&#10;&#10;Kuvaus luotu automaattisesti">
            <a:extLst>
              <a:ext uri="{FF2B5EF4-FFF2-40B4-BE49-F238E27FC236}">
                <a16:creationId xmlns:a16="http://schemas.microsoft.com/office/drawing/2014/main" id="{2AA525CC-D269-9A46-B6F3-7A7E1D7929E1}"/>
              </a:ext>
            </a:extLst>
          </p:cNvPr>
          <p:cNvPicPr>
            <a:picLocks noChangeAspect="1"/>
          </p:cNvPicPr>
          <p:nvPr/>
        </p:nvPicPr>
        <p:blipFill>
          <a:blip r:embed="rId3"/>
          <a:stretch>
            <a:fillRect/>
          </a:stretch>
        </p:blipFill>
        <p:spPr>
          <a:xfrm>
            <a:off x="7530297" y="1540804"/>
            <a:ext cx="4149379" cy="2771140"/>
          </a:xfrm>
          <a:prstGeom prst="rect">
            <a:avLst/>
          </a:prstGeom>
        </p:spPr>
      </p:pic>
    </p:spTree>
    <p:extLst>
      <p:ext uri="{BB962C8B-B14F-4D97-AF65-F5344CB8AC3E}">
        <p14:creationId xmlns:p14="http://schemas.microsoft.com/office/powerpoint/2010/main" val="140651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B141C091-BB1C-2A4E-83E1-D0C91C1D7EAB}"/>
              </a:ext>
            </a:extLst>
          </p:cNvPr>
          <p:cNvPicPr>
            <a:picLocks noChangeAspect="1"/>
          </p:cNvPicPr>
          <p:nvPr/>
        </p:nvPicPr>
        <p:blipFill>
          <a:blip r:embed="rId3"/>
          <a:stretch>
            <a:fillRect/>
          </a:stretch>
        </p:blipFill>
        <p:spPr>
          <a:xfrm>
            <a:off x="8705509" y="87548"/>
            <a:ext cx="3486491" cy="6062663"/>
          </a:xfrm>
          <a:prstGeom prst="rect">
            <a:avLst/>
          </a:prstGeom>
        </p:spPr>
      </p:pic>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fontScale="92500" lnSpcReduction="10000"/>
          </a:bodyPr>
          <a:lstStyle/>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Jäsenoppilaitoksia 97</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Valtionosuutta saavia oppilaitoksia 89</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Ei valtionosuutta tai harkinnanvaraista tukea </a:t>
            </a:r>
          </a:p>
          <a:p>
            <a:pPr algn="l"/>
            <a:r>
              <a:rPr lang="fi-FI" dirty="0">
                <a:solidFill>
                  <a:schemeClr val="tx2">
                    <a:lumMod val="25000"/>
                  </a:schemeClr>
                </a:solidFill>
                <a:latin typeface="Georgia" panose="02040502050405020303" pitchFamily="18" charset="0"/>
                <a:cs typeface="Farisi" pitchFamily="2" charset="-78"/>
              </a:rPr>
              <a:t>     saavia oppilaitoksia 8</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Sivutoimipisteitä ja sopimuskuntia 212</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marL="342900"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Kuntia Suomessa 317</a:t>
            </a:r>
          </a:p>
          <a:p>
            <a:pPr marL="800100" lvl="1"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Toimintaa yhteensä 281 kunnassa </a:t>
            </a:r>
          </a:p>
          <a:p>
            <a:pPr marL="800100" lvl="1" indent="-342900" algn="l">
              <a:buFont typeface="Arial" panose="020B0604020202020204" pitchFamily="34" charset="0"/>
              <a:buChar char="•"/>
            </a:pPr>
            <a:r>
              <a:rPr lang="fi-FI" dirty="0">
                <a:solidFill>
                  <a:schemeClr val="tx2">
                    <a:lumMod val="25000"/>
                  </a:schemeClr>
                </a:solidFill>
                <a:latin typeface="Georgia" panose="02040502050405020303" pitchFamily="18" charset="0"/>
                <a:cs typeface="Farisi" pitchFamily="2" charset="-78"/>
              </a:rPr>
              <a:t>Musiikin taiteen perusopetusta ei järjestetä </a:t>
            </a:r>
          </a:p>
          <a:p>
            <a:pPr lvl="1" algn="l"/>
            <a:r>
              <a:rPr lang="fi-FI" dirty="0">
                <a:solidFill>
                  <a:schemeClr val="tx2">
                    <a:lumMod val="25000"/>
                  </a:schemeClr>
                </a:solidFill>
                <a:latin typeface="Georgia" panose="02040502050405020303" pitchFamily="18" charset="0"/>
                <a:cs typeface="Farisi" pitchFamily="2" charset="-78"/>
              </a:rPr>
              <a:t>      36 kunnassa</a:t>
            </a:r>
          </a:p>
          <a:p>
            <a:pPr marL="342900" indent="-342900" algn="l">
              <a:buFont typeface="Arial" panose="020B0604020202020204" pitchFamily="34" charset="0"/>
              <a:buChar char="•"/>
            </a:pPr>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p:spTree>
    <p:extLst>
      <p:ext uri="{BB962C8B-B14F-4D97-AF65-F5344CB8AC3E}">
        <p14:creationId xmlns:p14="http://schemas.microsoft.com/office/powerpoint/2010/main" val="345201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extLst>
                  <p:ext uri="{D42A27DB-BD31-4B8C-83A1-F6EECF244321}">
                    <p14:modId xmlns:p14="http://schemas.microsoft.com/office/powerpoint/2010/main" val="2023554061"/>
                  </p:ext>
                </p:extLst>
              </p:nvPr>
            </p:nvGraphicFramePr>
            <p:xfrm>
              <a:off x="943585" y="-457201"/>
              <a:ext cx="10972800" cy="741247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943585" y="-457201"/>
                <a:ext cx="10972800" cy="7412477"/>
              </a:xfrm>
              <a:prstGeom prst="rect">
                <a:avLst/>
              </a:prstGeom>
            </p:spPr>
          </p:pic>
        </mc:Fallback>
      </mc:AlternateContent>
      <p:sp>
        <p:nvSpPr>
          <p:cNvPr id="7" name="Tekstiruutu 6">
            <a:extLst>
              <a:ext uri="{FF2B5EF4-FFF2-40B4-BE49-F238E27FC236}">
                <a16:creationId xmlns:a16="http://schemas.microsoft.com/office/drawing/2014/main" id="{A818E1ED-39C1-B348-8AF4-E97DFBA009E8}"/>
              </a:ext>
            </a:extLst>
          </p:cNvPr>
          <p:cNvSpPr txBox="1"/>
          <p:nvPr/>
        </p:nvSpPr>
        <p:spPr>
          <a:xfrm>
            <a:off x="4912469" y="3190670"/>
            <a:ext cx="3811882" cy="584775"/>
          </a:xfrm>
          <a:prstGeom prst="rect">
            <a:avLst/>
          </a:prstGeom>
          <a:noFill/>
        </p:spPr>
        <p:txBody>
          <a:bodyPr wrap="square" rtlCol="0">
            <a:spAutoFit/>
          </a:bodyPr>
          <a:lstStyle/>
          <a:p>
            <a:r>
              <a:rPr lang="fi-FI" sz="3200" dirty="0">
                <a:latin typeface="Georgia" panose="02040502050405020303" pitchFamily="18" charset="0"/>
              </a:rPr>
              <a:t>Soitinjakauma…</a:t>
            </a:r>
          </a:p>
        </p:txBody>
      </p:sp>
    </p:spTree>
    <p:extLst>
      <p:ext uri="{BB962C8B-B14F-4D97-AF65-F5344CB8AC3E}">
        <p14:creationId xmlns:p14="http://schemas.microsoft.com/office/powerpoint/2010/main" val="3883010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extLst>
                  <p:ext uri="{D42A27DB-BD31-4B8C-83A1-F6EECF244321}">
                    <p14:modId xmlns:p14="http://schemas.microsoft.com/office/powerpoint/2010/main" val="1470652943"/>
                  </p:ext>
                </p:extLst>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0" y="0"/>
            <a:ext cx="12192000" cy="6858000"/>
          </a:xfrm>
          <a:prstGeom prst="rect">
            <a:avLst/>
          </a:prstGeom>
        </p:spPr>
      </p:pic>
      <p:sp>
        <p:nvSpPr>
          <p:cNvPr id="11" name="Tekstiruutu 10">
            <a:extLst>
              <a:ext uri="{FF2B5EF4-FFF2-40B4-BE49-F238E27FC236}">
                <a16:creationId xmlns:a16="http://schemas.microsoft.com/office/drawing/2014/main" id="{21DCA8C1-531E-D14D-8CD9-72094AAEA883}"/>
              </a:ext>
            </a:extLst>
          </p:cNvPr>
          <p:cNvSpPr txBox="1"/>
          <p:nvPr/>
        </p:nvSpPr>
        <p:spPr>
          <a:xfrm>
            <a:off x="5091139" y="5621894"/>
            <a:ext cx="6167073" cy="461665"/>
          </a:xfrm>
          <a:prstGeom prst="rect">
            <a:avLst/>
          </a:prstGeom>
          <a:noFill/>
        </p:spPr>
        <p:txBody>
          <a:bodyPr wrap="none" rtlCol="0">
            <a:spAutoFit/>
          </a:bodyPr>
          <a:lstStyle/>
          <a:p>
            <a:r>
              <a:rPr lang="fi-FI" sz="2400" dirty="0">
                <a:latin typeface="Georgia" panose="02040502050405020303" pitchFamily="18" charset="0"/>
              </a:rPr>
              <a:t>…alttoviulu- ja kontrabassokyselyn tuloksia.</a:t>
            </a:r>
          </a:p>
        </p:txBody>
      </p:sp>
      <p:pic>
        <p:nvPicPr>
          <p:cNvPr id="8" name="Kuva 7" descr="Kuva, joka sisältää kohteen merkki, pöytä, istuminen, ruoka&#10;&#10;Kuvaus luotu automaattisesti">
            <a:extLst>
              <a:ext uri="{FF2B5EF4-FFF2-40B4-BE49-F238E27FC236}">
                <a16:creationId xmlns:a16="http://schemas.microsoft.com/office/drawing/2014/main" id="{92E1A072-EC3A-1D4A-BF0A-AE8094A4A06F}"/>
              </a:ext>
            </a:extLst>
          </p:cNvPr>
          <p:cNvPicPr>
            <a:picLocks noChangeAspect="1"/>
          </p:cNvPicPr>
          <p:nvPr/>
        </p:nvPicPr>
        <p:blipFill>
          <a:blip r:embed="rId6"/>
          <a:stretch>
            <a:fillRect/>
          </a:stretch>
        </p:blipFill>
        <p:spPr>
          <a:xfrm>
            <a:off x="4186047" y="0"/>
            <a:ext cx="8005954" cy="5657989"/>
          </a:xfrm>
          <a:prstGeom prst="rect">
            <a:avLst/>
          </a:prstGeom>
        </p:spPr>
      </p:pic>
    </p:spTree>
    <p:extLst>
      <p:ext uri="{BB962C8B-B14F-4D97-AF65-F5344CB8AC3E}">
        <p14:creationId xmlns:p14="http://schemas.microsoft.com/office/powerpoint/2010/main" val="178585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2626468" y="1025897"/>
            <a:ext cx="3671782" cy="2857500"/>
          </a:xfrm>
        </p:spPr>
        <p:txBody>
          <a:bodyPr>
            <a:normAutofit fontScale="92500" lnSpcReduction="10000"/>
          </a:bodyPr>
          <a:lstStyle/>
          <a:p>
            <a:pPr lvl="0" algn="l">
              <a:lnSpc>
                <a:spcPct val="170000"/>
              </a:lnSpc>
              <a:spcBef>
                <a:spcPts val="0"/>
              </a:spcBef>
            </a:pPr>
            <a:r>
              <a:rPr lang="fi-FI" dirty="0">
                <a:latin typeface="Georgia" panose="02040502050405020303" pitchFamily="18" charset="0"/>
              </a:rPr>
              <a:t>77 jäsenoppilaitosta vastasi kyselyyn ja niistä 75:ssä (97%) on mahdollista opiskella alttoviulua. </a:t>
            </a:r>
            <a:endParaRPr lang="fi-FI" b="1" dirty="0">
              <a:latin typeface="Georgia" panose="02040502050405020303" pitchFamily="18" charset="0"/>
            </a:endParaRPr>
          </a:p>
          <a:p>
            <a:pPr lvl="0" algn="l">
              <a:spcBef>
                <a:spcPts val="1600"/>
              </a:spcBef>
            </a:pPr>
            <a:r>
              <a:rPr lang="fi-FI" b="1" dirty="0">
                <a:latin typeface="Georgia" panose="02040502050405020303" pitchFamily="18" charset="0"/>
              </a:rPr>
              <a:t>Yhteensä 644 oppilasta</a:t>
            </a:r>
          </a:p>
        </p:txBody>
      </p:sp>
      <p:sp>
        <p:nvSpPr>
          <p:cNvPr id="4" name="Tekstiruutu 3">
            <a:extLst>
              <a:ext uri="{FF2B5EF4-FFF2-40B4-BE49-F238E27FC236}">
                <a16:creationId xmlns:a16="http://schemas.microsoft.com/office/drawing/2014/main" id="{D33FCAE1-A68B-A34E-9AFD-A66F256DD2B0}"/>
              </a:ext>
            </a:extLst>
          </p:cNvPr>
          <p:cNvSpPr txBox="1"/>
          <p:nvPr/>
        </p:nvSpPr>
        <p:spPr>
          <a:xfrm>
            <a:off x="2626468" y="371046"/>
            <a:ext cx="4795736" cy="1200329"/>
          </a:xfrm>
          <a:prstGeom prst="rect">
            <a:avLst/>
          </a:prstGeom>
          <a:noFill/>
        </p:spPr>
        <p:txBody>
          <a:bodyPr wrap="square" rtlCol="0">
            <a:spAutoFit/>
          </a:bodyPr>
          <a:lstStyle/>
          <a:p>
            <a:r>
              <a:rPr lang="fi-FI" sz="3600" b="1" dirty="0">
                <a:latin typeface="Georgia" panose="02040502050405020303" pitchFamily="18" charset="0"/>
              </a:rPr>
              <a:t>ALTTOVIULU</a:t>
            </a:r>
            <a:br>
              <a:rPr lang="fi-FI" sz="3600" b="1" dirty="0">
                <a:latin typeface="Georgia" panose="02040502050405020303" pitchFamily="18" charset="0"/>
              </a:rPr>
            </a:br>
            <a:endParaRPr lang="fi-FI" sz="3600" b="1" dirty="0">
              <a:latin typeface="Georgia" panose="02040502050405020303" pitchFamily="18" charset="0"/>
            </a:endParaRPr>
          </a:p>
        </p:txBody>
      </p:sp>
      <p:pic>
        <p:nvPicPr>
          <p:cNvPr id="1026" name="Picture 2" descr="Formsin vastausdiagrammi. Kysymyksen otsikko: Onko oppilaitoksessanne mahdollisuus opiskella alttoviulua?. Vastausten määrä: 77 vastausta.">
            <a:extLst>
              <a:ext uri="{FF2B5EF4-FFF2-40B4-BE49-F238E27FC236}">
                <a16:creationId xmlns:a16="http://schemas.microsoft.com/office/drawing/2014/main" id="{2D1A3E15-F08A-724A-A54B-B9C05660B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196" y="261183"/>
            <a:ext cx="6002707" cy="2620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Kaavio 7">
            <a:extLst>
              <a:ext uri="{FF2B5EF4-FFF2-40B4-BE49-F238E27FC236}">
                <a16:creationId xmlns:a16="http://schemas.microsoft.com/office/drawing/2014/main" id="{E456EC15-9314-5C4C-800E-C8B50B6E7AF1}"/>
              </a:ext>
            </a:extLst>
          </p:cNvPr>
          <p:cNvGraphicFramePr>
            <a:graphicFrameLocks/>
          </p:cNvGraphicFramePr>
          <p:nvPr>
            <p:extLst>
              <p:ext uri="{D42A27DB-BD31-4B8C-83A1-F6EECF244321}">
                <p14:modId xmlns:p14="http://schemas.microsoft.com/office/powerpoint/2010/main" val="1827961282"/>
              </p:ext>
            </p:extLst>
          </p:nvPr>
        </p:nvGraphicFramePr>
        <p:xfrm>
          <a:off x="6096000" y="3063098"/>
          <a:ext cx="5839326" cy="30970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374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2367816" y="1078029"/>
            <a:ext cx="4494998" cy="2350971"/>
          </a:xfrm>
        </p:spPr>
        <p:txBody>
          <a:bodyPr>
            <a:normAutofit fontScale="85000" lnSpcReduction="10000"/>
          </a:bodyPr>
          <a:lstStyle/>
          <a:p>
            <a:pPr lvl="0" algn="l">
              <a:lnSpc>
                <a:spcPct val="170000"/>
              </a:lnSpc>
              <a:spcBef>
                <a:spcPts val="0"/>
              </a:spcBef>
            </a:pPr>
            <a:r>
              <a:rPr lang="fi-FI" dirty="0">
                <a:latin typeface="Georgia" panose="02040502050405020303" pitchFamily="18" charset="0"/>
              </a:rPr>
              <a:t>77 jäsenoppilaitosta vastasi kyselyyn ja niistä 63:ssä (82%) on mahdollista opiskella kontrabassoa. </a:t>
            </a:r>
            <a:endParaRPr lang="fi-FI" b="1" dirty="0">
              <a:latin typeface="Georgia" panose="02040502050405020303" pitchFamily="18" charset="0"/>
            </a:endParaRPr>
          </a:p>
          <a:p>
            <a:pPr lvl="0" algn="l">
              <a:spcBef>
                <a:spcPts val="1600"/>
              </a:spcBef>
            </a:pPr>
            <a:r>
              <a:rPr lang="fi-FI" b="1" dirty="0">
                <a:latin typeface="Georgia" panose="02040502050405020303" pitchFamily="18" charset="0"/>
              </a:rPr>
              <a:t>Yhteensä 349 oppilasta</a:t>
            </a:r>
          </a:p>
          <a:p>
            <a:pPr lvl="0" algn="l">
              <a:spcBef>
                <a:spcPts val="1600"/>
              </a:spcBef>
            </a:pPr>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782111" y="382152"/>
            <a:ext cx="3387953" cy="1200329"/>
          </a:xfrm>
          <a:prstGeom prst="rect">
            <a:avLst/>
          </a:prstGeom>
          <a:noFill/>
        </p:spPr>
        <p:txBody>
          <a:bodyPr wrap="square" rtlCol="0">
            <a:spAutoFit/>
          </a:bodyPr>
          <a:lstStyle/>
          <a:p>
            <a:r>
              <a:rPr lang="fi-FI" sz="3600" b="1" dirty="0">
                <a:latin typeface="Georgia" panose="02040502050405020303" pitchFamily="18" charset="0"/>
              </a:rPr>
              <a:t>Kontrabasso</a:t>
            </a:r>
            <a:br>
              <a:rPr lang="fi-FI" sz="3600" b="1" dirty="0">
                <a:latin typeface="Georgia" panose="02040502050405020303" pitchFamily="18" charset="0"/>
              </a:rPr>
            </a:br>
            <a:endParaRPr lang="fi-FI" sz="3600" b="1" dirty="0">
              <a:latin typeface="Georgia" panose="02040502050405020303" pitchFamily="18" charset="0"/>
            </a:endParaRPr>
          </a:p>
        </p:txBody>
      </p:sp>
      <p:pic>
        <p:nvPicPr>
          <p:cNvPr id="2050" name="Picture 2" descr="Formsin vastausdiagrammi. Kysymyksen otsikko: Onko oppilaitoksessanne mahdollisuus opiskella kontrabassoa?. Vastausten määrä: 77 vastausta.">
            <a:extLst>
              <a:ext uri="{FF2B5EF4-FFF2-40B4-BE49-F238E27FC236}">
                <a16:creationId xmlns:a16="http://schemas.microsoft.com/office/drawing/2014/main" id="{AE29A20B-986D-B444-8E4D-41D6CA986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557" y="0"/>
            <a:ext cx="6849978" cy="28818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Kaavio 9">
            <a:extLst>
              <a:ext uri="{FF2B5EF4-FFF2-40B4-BE49-F238E27FC236}">
                <a16:creationId xmlns:a16="http://schemas.microsoft.com/office/drawing/2014/main" id="{68594CD2-7341-F246-8F41-FBAEBE0EA2ED}"/>
              </a:ext>
            </a:extLst>
          </p:cNvPr>
          <p:cNvGraphicFramePr>
            <a:graphicFrameLocks/>
          </p:cNvGraphicFramePr>
          <p:nvPr>
            <p:extLst>
              <p:ext uri="{D42A27DB-BD31-4B8C-83A1-F6EECF244321}">
                <p14:modId xmlns:p14="http://schemas.microsoft.com/office/powerpoint/2010/main" val="4056940857"/>
              </p:ext>
            </p:extLst>
          </p:nvPr>
        </p:nvGraphicFramePr>
        <p:xfrm>
          <a:off x="4156508" y="3081608"/>
          <a:ext cx="5401377" cy="33942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75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BC027-3004-5640-AC07-76F3E0998362}"/>
              </a:ext>
            </a:extLst>
          </p:cNvPr>
          <p:cNvSpPr>
            <a:spLocks noGrp="1"/>
          </p:cNvSpPr>
          <p:nvPr>
            <p:ph type="ctrTitle"/>
          </p:nvPr>
        </p:nvSpPr>
        <p:spPr>
          <a:xfrm>
            <a:off x="3511686" y="338408"/>
            <a:ext cx="8167990" cy="2404792"/>
          </a:xfrm>
          <a:noFill/>
        </p:spPr>
        <p:txBody>
          <a:bodyPr>
            <a:normAutofit/>
          </a:bodyPr>
          <a:lstStyle/>
          <a:p>
            <a:pPr algn="r"/>
            <a:br>
              <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rPr>
            </a:br>
            <a:endParaRPr lang="fi-FI" sz="3600" b="1" dirty="0">
              <a:solidFill>
                <a:schemeClr val="accent6">
                  <a:lumMod val="50000"/>
                </a:schemeClr>
              </a:solidFill>
              <a:latin typeface="Hiragino Kaku Gothic Std W8" panose="020B0800000000000000" pitchFamily="34" charset="-128"/>
              <a:ea typeface="Hiragino Kaku Gothic Std W8" panose="020B0800000000000000" pitchFamily="34" charset="-128"/>
            </a:endParaRPr>
          </a:p>
        </p:txBody>
      </p:sp>
      <p:sp>
        <p:nvSpPr>
          <p:cNvPr id="3" name="Alaotsikko 2">
            <a:extLst>
              <a:ext uri="{FF2B5EF4-FFF2-40B4-BE49-F238E27FC236}">
                <a16:creationId xmlns:a16="http://schemas.microsoft.com/office/drawing/2014/main" id="{E4EE9A96-6ACB-E747-B743-B9E21B864975}"/>
              </a:ext>
            </a:extLst>
          </p:cNvPr>
          <p:cNvSpPr>
            <a:spLocks noGrp="1"/>
          </p:cNvSpPr>
          <p:nvPr>
            <p:ph type="subTitle" idx="1"/>
          </p:nvPr>
        </p:nvSpPr>
        <p:spPr>
          <a:xfrm>
            <a:off x="3073941" y="1410512"/>
            <a:ext cx="8605736" cy="4990560"/>
          </a:xfrm>
        </p:spPr>
        <p:txBody>
          <a:bodyPr>
            <a:normAutofit/>
          </a:bodyPr>
          <a:lstStyle/>
          <a:p>
            <a:pPr algn="l"/>
            <a:endParaRPr lang="fi-FI" dirty="0">
              <a:solidFill>
                <a:schemeClr val="tx2">
                  <a:lumMod val="25000"/>
                </a:schemeClr>
              </a:solidFill>
              <a:latin typeface="Georgia" panose="02040502050405020303" pitchFamily="18" charset="0"/>
              <a:cs typeface="Farisi" pitchFamily="2" charset="-78"/>
            </a:endParaRPr>
          </a:p>
          <a:p>
            <a:pPr algn="l" fontAlgn="base"/>
            <a:endParaRPr lang="fi-FI" dirty="0">
              <a:latin typeface="Georgia" panose="02040502050405020303" pitchFamily="18" charset="0"/>
            </a:endParaRPr>
          </a:p>
          <a:p>
            <a:pPr algn="l"/>
            <a:endParaRPr lang="fi-FI" dirty="0">
              <a:latin typeface="Georgia" panose="02040502050405020303" pitchFamily="18" charset="0"/>
            </a:endParaRPr>
          </a:p>
        </p:txBody>
      </p:sp>
      <p:sp>
        <p:nvSpPr>
          <p:cNvPr id="4" name="Tekstiruutu 3">
            <a:extLst>
              <a:ext uri="{FF2B5EF4-FFF2-40B4-BE49-F238E27FC236}">
                <a16:creationId xmlns:a16="http://schemas.microsoft.com/office/drawing/2014/main" id="{D33FCAE1-A68B-A34E-9AFD-A66F256DD2B0}"/>
              </a:ext>
            </a:extLst>
          </p:cNvPr>
          <p:cNvSpPr txBox="1"/>
          <p:nvPr/>
        </p:nvSpPr>
        <p:spPr>
          <a:xfrm>
            <a:off x="2461098" y="1410511"/>
            <a:ext cx="4795736" cy="1200329"/>
          </a:xfrm>
          <a:prstGeom prst="rect">
            <a:avLst/>
          </a:prstGeom>
          <a:noFill/>
        </p:spPr>
        <p:txBody>
          <a:bodyPr wrap="square" rtlCol="0">
            <a:spAutoFit/>
          </a:bodyPr>
          <a:lstStyle/>
          <a:p>
            <a:br>
              <a:rPr lang="fi-FI" sz="3600" b="1" dirty="0">
                <a:latin typeface="Georgia" panose="02040502050405020303" pitchFamily="18" charset="0"/>
              </a:rPr>
            </a:br>
            <a:endParaRPr lang="fi-FI" sz="3600" b="1" dirty="0">
              <a:latin typeface="Georgia" panose="02040502050405020303" pitchFamily="18" charset="0"/>
            </a:endParaRPr>
          </a:p>
        </p:txBody>
      </p:sp>
      <mc:AlternateContent xmlns:mc="http://schemas.openxmlformats.org/markup-compatibility/2006" xmlns:cx1="http://schemas.microsoft.com/office/drawing/2015/9/8/chartex">
        <mc:Choice Requires="cx1">
          <p:graphicFrame>
            <p:nvGraphicFramePr>
              <p:cNvPr id="6" name="Sisällön paikkamerkki 3">
                <a:extLst>
                  <a:ext uri="{FF2B5EF4-FFF2-40B4-BE49-F238E27FC236}">
                    <a16:creationId xmlns:a16="http://schemas.microsoft.com/office/drawing/2014/main" id="{15E8C902-B2F3-AB46-AD18-9BD80F389E83}"/>
                  </a:ext>
                </a:extLst>
              </p:cNvPr>
              <p:cNvGraphicFramePr>
                <a:graphicFrameLocks/>
              </p:cNvGraphicFramePr>
              <p:nvPr/>
            </p:nvGraphicFramePr>
            <p:xfrm>
              <a:off x="12694596" y="5194570"/>
              <a:ext cx="3453318" cy="176070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Sisällön paikkamerkki 3">
                <a:extLst>
                  <a:ext uri="{FF2B5EF4-FFF2-40B4-BE49-F238E27FC236}">
                    <a16:creationId xmlns:a16="http://schemas.microsoft.com/office/drawing/2014/main" id="{15E8C902-B2F3-AB46-AD18-9BD80F389E83}"/>
                  </a:ext>
                </a:extLst>
              </p:cNvPr>
              <p:cNvPicPr>
                <a:picLocks noGrp="1" noRot="1" noChangeAspect="1" noMove="1" noResize="1" noEditPoints="1" noAdjustHandles="1" noChangeArrowheads="1" noChangeShapeType="1"/>
              </p:cNvPicPr>
              <p:nvPr/>
            </p:nvPicPr>
            <p:blipFill>
              <a:blip r:embed="rId4"/>
              <a:stretch>
                <a:fillRect/>
              </a:stretch>
            </p:blipFill>
            <p:spPr>
              <a:xfrm>
                <a:off x="12694596" y="5194570"/>
                <a:ext cx="3453318" cy="1760705"/>
              </a:xfrm>
              <a:prstGeom prst="rect">
                <a:avLst/>
              </a:prstGeom>
            </p:spPr>
          </p:pic>
        </mc:Fallback>
      </mc:AlternateContent>
      <p:pic>
        <p:nvPicPr>
          <p:cNvPr id="5" name="Kuva 4">
            <a:extLst>
              <a:ext uri="{FF2B5EF4-FFF2-40B4-BE49-F238E27FC236}">
                <a16:creationId xmlns:a16="http://schemas.microsoft.com/office/drawing/2014/main" id="{B5D0B890-EED8-0B45-AEDF-B8BD8708334E}"/>
              </a:ext>
            </a:extLst>
          </p:cNvPr>
          <p:cNvPicPr>
            <a:picLocks noChangeAspect="1"/>
          </p:cNvPicPr>
          <p:nvPr/>
        </p:nvPicPr>
        <p:blipFill>
          <a:blip r:embed="rId5"/>
          <a:stretch>
            <a:fillRect/>
          </a:stretch>
        </p:blipFill>
        <p:spPr>
          <a:xfrm>
            <a:off x="0" y="0"/>
            <a:ext cx="12192000" cy="6858000"/>
          </a:xfrm>
          <a:prstGeom prst="rect">
            <a:avLst/>
          </a:prstGeom>
        </p:spPr>
      </p:pic>
      <p:pic>
        <p:nvPicPr>
          <p:cNvPr id="3074" name="Picture 2" descr="Formsin vastausdiagrammi. Kysymyksen otsikko: Onko oppilaitoksessanne lainasoittimia saatavilla?. Vastausten määrä: 77 vastausta.">
            <a:extLst>
              <a:ext uri="{FF2B5EF4-FFF2-40B4-BE49-F238E27FC236}">
                <a16:creationId xmlns:a16="http://schemas.microsoft.com/office/drawing/2014/main" id="{64B39F17-B271-0F43-AFBE-29091A81D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9592" y="1582431"/>
            <a:ext cx="8707136" cy="366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78102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677</Words>
  <Application>Microsoft Macintosh PowerPoint</Application>
  <PresentationFormat>Laajakuva</PresentationFormat>
  <Paragraphs>103</Paragraphs>
  <Slides>15</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15</vt:i4>
      </vt:variant>
    </vt:vector>
  </HeadingPairs>
  <TitlesOfParts>
    <vt:vector size="21" baseType="lpstr">
      <vt:lpstr>Hiragino Kaku Gothic Std W8</vt:lpstr>
      <vt:lpstr>Arial</vt:lpstr>
      <vt:lpstr>Calibri</vt:lpstr>
      <vt:lpstr>Calibri Light</vt:lpstr>
      <vt:lpstr>Georgia</vt:lpstr>
      <vt:lpstr>Office-teema</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Mikko K</dc:creator>
  <cp:lastModifiedBy>Mikko K</cp:lastModifiedBy>
  <cp:revision>20</cp:revision>
  <dcterms:created xsi:type="dcterms:W3CDTF">2019-05-13T09:58:01Z</dcterms:created>
  <dcterms:modified xsi:type="dcterms:W3CDTF">2020-01-28T11:32:11Z</dcterms:modified>
</cp:coreProperties>
</file>