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48F15-85B2-3677-28B8-586A5617786C}" v="219" dt="2024-05-12T16:15:03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12.5.2024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 descr="Kuva, joka sisältää kohteen puu, piha-, puinen&#10;&#10;Kuvaus luotu automaattisesti">
            <a:extLst>
              <a:ext uri="{FF2B5EF4-FFF2-40B4-BE49-F238E27FC236}">
                <a16:creationId xmlns:a16="http://schemas.microsoft.com/office/drawing/2014/main" id="{309AF405-402B-7C47-CD99-CF8BB7E6BE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36"/>
          <a:stretch/>
        </p:blipFill>
        <p:spPr>
          <a:xfrm>
            <a:off x="0" y="10"/>
            <a:ext cx="998727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935402" y="743447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fi-FI" sz="5200" dirty="0"/>
              <a:t>SJO webinaari 15.5.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935403" y="4629234"/>
            <a:ext cx="3445766" cy="1485319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i-FI" sz="3600" dirty="0"/>
              <a:t>Olli-Pekka Karppinen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soitin, jousisoitin, puinen, taide&#10;&#10;Kuvaus luotu automaattisesti">
            <a:extLst>
              <a:ext uri="{FF2B5EF4-FFF2-40B4-BE49-F238E27FC236}">
                <a16:creationId xmlns:a16="http://schemas.microsoft.com/office/drawing/2014/main" id="{87089FD0-4E37-B5DA-C4C6-C612AE91BD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55" b="17552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83195DAC-6C5F-7950-5C2C-B5F397832E85}"/>
              </a:ext>
            </a:extLst>
          </p:cNvPr>
          <p:cNvSpPr txBox="1"/>
          <p:nvPr/>
        </p:nvSpPr>
        <p:spPr>
          <a:xfrm>
            <a:off x="233680" y="284480"/>
            <a:ext cx="4978400" cy="62992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/>
              <a:t>Pariäänet</a:t>
            </a:r>
            <a:endParaRPr lang="en-US" sz="32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/>
              <a:t>Huomioitava</a:t>
            </a:r>
            <a:r>
              <a:rPr lang="en-US" sz="3200" dirty="0"/>
              <a:t> </a:t>
            </a:r>
            <a:r>
              <a:rPr lang="en-US" sz="3200" dirty="0" err="1"/>
              <a:t>alttoviulun</a:t>
            </a:r>
            <a:r>
              <a:rPr lang="en-US" sz="3200" dirty="0"/>
              <a:t> </a:t>
            </a:r>
            <a:r>
              <a:rPr lang="en-US" sz="3200" dirty="0" err="1"/>
              <a:t>kielten</a:t>
            </a:r>
            <a:r>
              <a:rPr lang="en-US" sz="3200" dirty="0"/>
              <a:t> </a:t>
            </a:r>
            <a:r>
              <a:rPr lang="en-US" sz="3200" dirty="0" err="1"/>
              <a:t>matalampi</a:t>
            </a:r>
            <a:r>
              <a:rPr lang="en-US" sz="3200" dirty="0"/>
              <a:t> </a:t>
            </a:r>
            <a:r>
              <a:rPr lang="en-US" sz="3200" dirty="0" err="1"/>
              <a:t>jännite</a:t>
            </a: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/>
              <a:t>Soinnin</a:t>
            </a:r>
            <a:r>
              <a:rPr lang="en-US" sz="3200" dirty="0"/>
              <a:t> </a:t>
            </a:r>
            <a:r>
              <a:rPr lang="en-US" sz="3200" dirty="0" err="1"/>
              <a:t>selkeys</a:t>
            </a: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→ </a:t>
            </a:r>
            <a:r>
              <a:rPr lang="en-US" sz="3200" dirty="0" err="1"/>
              <a:t>ei</a:t>
            </a:r>
            <a:r>
              <a:rPr lang="en-US" sz="3200" dirty="0"/>
              <a:t> </a:t>
            </a:r>
            <a:r>
              <a:rPr lang="en-US" sz="3200" dirty="0" err="1"/>
              <a:t>risteäviä</a:t>
            </a:r>
            <a:r>
              <a:rPr lang="en-US" sz="3200" dirty="0"/>
              <a:t> </a:t>
            </a:r>
            <a:r>
              <a:rPr lang="en-US" sz="3200" dirty="0" err="1"/>
              <a:t>stemmoja</a:t>
            </a: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→ bariolage-</a:t>
            </a:r>
            <a:r>
              <a:rPr lang="en-US" sz="3200" dirty="0" err="1"/>
              <a:t>sormitusten</a:t>
            </a:r>
            <a:r>
              <a:rPr lang="en-US" sz="3200" dirty="0"/>
              <a:t> </a:t>
            </a:r>
            <a:r>
              <a:rPr lang="en-US" sz="3200" dirty="0" err="1"/>
              <a:t>välttäminen</a:t>
            </a:r>
            <a:r>
              <a:rPr lang="en-US" sz="3200" dirty="0"/>
              <a:t> (</a:t>
            </a:r>
            <a:r>
              <a:rPr lang="en-US" sz="3200" dirty="0" err="1"/>
              <a:t>vrt</a:t>
            </a:r>
            <a:r>
              <a:rPr lang="en-US" sz="3200" dirty="0"/>
              <a:t>. Carl Flesch)</a:t>
            </a:r>
          </a:p>
        </p:txBody>
      </p:sp>
    </p:spTree>
    <p:extLst>
      <p:ext uri="{BB962C8B-B14F-4D97-AF65-F5344CB8AC3E}">
        <p14:creationId xmlns:p14="http://schemas.microsoft.com/office/powerpoint/2010/main" val="68710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, joka sisältää kohteen viiva, diagrammi&#10;&#10;Kuvaus luotu automaattisesti">
            <a:extLst>
              <a:ext uri="{FF2B5EF4-FFF2-40B4-BE49-F238E27FC236}">
                <a16:creationId xmlns:a16="http://schemas.microsoft.com/office/drawing/2014/main" id="{A2FC9477-07CE-FEC3-8303-C8909D2F7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03" y="602421"/>
            <a:ext cx="11016835" cy="1500808"/>
          </a:xfrm>
          <a:prstGeom prst="rect">
            <a:avLst/>
          </a:prstGeom>
        </p:spPr>
      </p:pic>
      <p:pic>
        <p:nvPicPr>
          <p:cNvPr id="3" name="Kuva 2" descr="Kuva, joka sisältää kohteen luonnos, piirros&#10;&#10;Kuvaus luotu automaattisesti">
            <a:extLst>
              <a:ext uri="{FF2B5EF4-FFF2-40B4-BE49-F238E27FC236}">
                <a16:creationId xmlns:a16="http://schemas.microsoft.com/office/drawing/2014/main" id="{378C64BA-DCBC-9E4E-B127-17788823B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03" y="2442265"/>
            <a:ext cx="11016834" cy="31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82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soitin, jousisoitin, puinen, taide&#10;&#10;Kuvaus luotu automaattisesti">
            <a:extLst>
              <a:ext uri="{FF2B5EF4-FFF2-40B4-BE49-F238E27FC236}">
                <a16:creationId xmlns:a16="http://schemas.microsoft.com/office/drawing/2014/main" id="{6A3E8736-1790-9B39-F1CD-C6ACC94FAA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56" b="17552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BAA67356-F85D-AE13-79A4-BF828C19317A}"/>
              </a:ext>
            </a:extLst>
          </p:cNvPr>
          <p:cNvSpPr txBox="1"/>
          <p:nvPr/>
        </p:nvSpPr>
        <p:spPr>
          <a:xfrm>
            <a:off x="162560" y="264160"/>
            <a:ext cx="5435600" cy="626872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TAUSTAA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Jokke</a:t>
            </a:r>
            <a:r>
              <a:rPr lang="en-US" sz="2800" dirty="0"/>
              <a:t> – Carl Flesch: Das </a:t>
            </a:r>
            <a:r>
              <a:rPr lang="en-US" sz="2800" dirty="0" err="1"/>
              <a:t>Skalensystem</a:t>
            </a:r>
            <a:endParaRPr lang="en-US" sz="2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Seppo – </a:t>
            </a:r>
            <a:r>
              <a:rPr lang="en-US" sz="2800" dirty="0" err="1"/>
              <a:t>József</a:t>
            </a:r>
            <a:r>
              <a:rPr lang="en-US" sz="2800" dirty="0"/>
              <a:t> Bloch: </a:t>
            </a:r>
            <a:r>
              <a:rPr lang="en-US" sz="2800" dirty="0" err="1"/>
              <a:t>Tonleiterschule</a:t>
            </a:r>
            <a:r>
              <a:rPr lang="en-US" sz="2800" dirty="0"/>
              <a:t> op. 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SYSTEEMI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Selkeys</a:t>
            </a:r>
            <a:endParaRPr lang="en-US" sz="2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Harjoittelurutiinin</a:t>
            </a:r>
            <a:r>
              <a:rPr lang="en-US" sz="2800" dirty="0"/>
              <a:t> </a:t>
            </a:r>
            <a:r>
              <a:rPr lang="en-US" sz="2800" dirty="0" err="1"/>
              <a:t>rakentaminen</a:t>
            </a:r>
            <a:endParaRPr lang="en-US" sz="2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VIULUASTEIKOT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Klassis-romanttisen</a:t>
            </a:r>
            <a:r>
              <a:rPr lang="en-US" sz="2800" dirty="0"/>
              <a:t> </a:t>
            </a:r>
            <a:r>
              <a:rPr lang="en-US" sz="2800" dirty="0" err="1"/>
              <a:t>viulurepertoaarin</a:t>
            </a:r>
            <a:r>
              <a:rPr lang="en-US" sz="2800" dirty="0"/>
              <a:t> </a:t>
            </a:r>
            <a:r>
              <a:rPr lang="en-US" sz="2800" dirty="0" err="1"/>
              <a:t>tarpeet</a:t>
            </a:r>
            <a:endParaRPr lang="en-US" sz="2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380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soitin, jousisoitin, puinen, taide&#10;&#10;Kuvaus luotu automaattisesti">
            <a:extLst>
              <a:ext uri="{FF2B5EF4-FFF2-40B4-BE49-F238E27FC236}">
                <a16:creationId xmlns:a16="http://schemas.microsoft.com/office/drawing/2014/main" id="{8E36400F-282F-E5C9-C6C4-31F0A9DD0B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55" b="17552"/>
          <a:stretch/>
        </p:blipFill>
        <p:spPr>
          <a:xfrm>
            <a:off x="3779520" y="10"/>
            <a:ext cx="8412478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9BAFF07-3A7F-F0EE-E823-415057989A56}"/>
              </a:ext>
            </a:extLst>
          </p:cNvPr>
          <p:cNvSpPr txBox="1"/>
          <p:nvPr/>
        </p:nvSpPr>
        <p:spPr>
          <a:xfrm>
            <a:off x="172720" y="243840"/>
            <a:ext cx="5232400" cy="641096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ALTTOVIULU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/>
              <a:t>Soittimen</a:t>
            </a:r>
            <a:r>
              <a:rPr lang="en-US" sz="2000" b="1" dirty="0"/>
              <a:t> </a:t>
            </a:r>
            <a:r>
              <a:rPr lang="en-US" sz="2000" b="1" dirty="0" err="1"/>
              <a:t>koko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kielen</a:t>
            </a:r>
            <a:r>
              <a:rPr lang="en-US" sz="2000" dirty="0"/>
              <a:t> </a:t>
            </a:r>
            <a:r>
              <a:rPr lang="en-US" sz="2000" dirty="0" err="1"/>
              <a:t>pituus</a:t>
            </a:r>
            <a:r>
              <a:rPr lang="en-US" sz="2000" dirty="0"/>
              <a:t> 36–38 cm (</a:t>
            </a:r>
            <a:r>
              <a:rPr lang="en-US" sz="2000" dirty="0" err="1"/>
              <a:t>viulu</a:t>
            </a:r>
            <a:r>
              <a:rPr lang="en-US" sz="2000" dirty="0"/>
              <a:t> 32,5–32,9 cm)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kopan</a:t>
            </a:r>
            <a:r>
              <a:rPr lang="en-US" sz="2000" dirty="0"/>
              <a:t> </a:t>
            </a:r>
            <a:r>
              <a:rPr lang="en-US" sz="2000" dirty="0" err="1"/>
              <a:t>koko</a:t>
            </a:r>
            <a:r>
              <a:rPr lang="en-US" sz="2000" dirty="0"/>
              <a:t> 39–42 cm (</a:t>
            </a:r>
            <a:r>
              <a:rPr lang="en-US" sz="2000" dirty="0" err="1"/>
              <a:t>viulu</a:t>
            </a:r>
            <a:r>
              <a:rPr lang="en-US" sz="2000" dirty="0"/>
              <a:t> 35–35,8 cm)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→ </a:t>
            </a:r>
            <a:r>
              <a:rPr lang="en-US" sz="2000" dirty="0" err="1"/>
              <a:t>edellisten</a:t>
            </a:r>
            <a:r>
              <a:rPr lang="en-US" sz="2000" dirty="0"/>
              <a:t> </a:t>
            </a:r>
            <a:r>
              <a:rPr lang="en-US" sz="2000" dirty="0" err="1"/>
              <a:t>yhteisvaikutus</a:t>
            </a:r>
            <a:r>
              <a:rPr lang="en-US" sz="2000" dirty="0"/>
              <a:t> </a:t>
            </a:r>
            <a:r>
              <a:rPr lang="en-US" sz="2000" dirty="0" err="1"/>
              <a:t>soitettavuuteen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→ </a:t>
            </a:r>
            <a:r>
              <a:rPr lang="en-US" sz="2000" dirty="0" err="1"/>
              <a:t>puoliasema</a:t>
            </a:r>
            <a:r>
              <a:rPr lang="en-US" sz="2000" dirty="0"/>
              <a:t> ja 2. </a:t>
            </a:r>
            <a:r>
              <a:rPr lang="en-US" sz="2000" dirty="0" err="1"/>
              <a:t>asema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/>
              <a:t>Kielten</a:t>
            </a:r>
            <a:r>
              <a:rPr lang="en-US" sz="2000" b="1" dirty="0"/>
              <a:t> </a:t>
            </a:r>
            <a:r>
              <a:rPr lang="en-US" sz="2000" b="1" dirty="0" err="1"/>
              <a:t>jännite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kielten</a:t>
            </a:r>
            <a:r>
              <a:rPr lang="en-US" sz="2000" dirty="0"/>
              <a:t> </a:t>
            </a:r>
            <a:r>
              <a:rPr lang="en-US" sz="2000" dirty="0" err="1"/>
              <a:t>jännite</a:t>
            </a:r>
            <a:r>
              <a:rPr lang="en-US" sz="2000" dirty="0"/>
              <a:t> </a:t>
            </a:r>
            <a:r>
              <a:rPr lang="en-US" sz="2000" dirty="0" err="1"/>
              <a:t>pienempi</a:t>
            </a:r>
            <a:r>
              <a:rPr lang="en-US" sz="2000" dirty="0"/>
              <a:t> </a:t>
            </a:r>
            <a:r>
              <a:rPr lang="en-US" sz="2000" dirty="0" err="1"/>
              <a:t>kuin</a:t>
            </a:r>
            <a:r>
              <a:rPr lang="en-US" sz="2000" dirty="0"/>
              <a:t> </a:t>
            </a:r>
            <a:r>
              <a:rPr lang="en-US" sz="2000" dirty="0" err="1"/>
              <a:t>viulussa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→ </a:t>
            </a:r>
            <a:r>
              <a:rPr lang="en-US" sz="2000" dirty="0" err="1"/>
              <a:t>sointikohta</a:t>
            </a:r>
            <a:r>
              <a:rPr lang="en-US" sz="2000" dirty="0"/>
              <a:t> (</a:t>
            </a:r>
            <a:r>
              <a:rPr lang="en-US" sz="2000" dirty="0" err="1"/>
              <a:t>pienempi</a:t>
            </a:r>
            <a:r>
              <a:rPr lang="en-US" sz="2000" dirty="0"/>
              <a:t> </a:t>
            </a:r>
            <a:r>
              <a:rPr lang="en-US" sz="2000" dirty="0" err="1"/>
              <a:t>liikkumavara</a:t>
            </a:r>
            <a:r>
              <a:rPr lang="en-US" sz="2000" dirty="0"/>
              <a:t>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→ </a:t>
            </a:r>
            <a:r>
              <a:rPr lang="en-US" sz="2000" dirty="0" err="1"/>
              <a:t>jousen</a:t>
            </a:r>
            <a:r>
              <a:rPr lang="en-US" sz="2000" dirty="0"/>
              <a:t> </a:t>
            </a:r>
            <a:r>
              <a:rPr lang="en-US" sz="2000" dirty="0" err="1"/>
              <a:t>kontakti</a:t>
            </a:r>
            <a:r>
              <a:rPr lang="en-US" sz="2000" dirty="0"/>
              <a:t> (</a:t>
            </a:r>
            <a:r>
              <a:rPr lang="en-US" sz="2000" dirty="0" err="1"/>
              <a:t>soitettava</a:t>
            </a:r>
            <a:r>
              <a:rPr lang="en-US" sz="2000" dirty="0"/>
              <a:t> ”</a:t>
            </a:r>
            <a:r>
              <a:rPr lang="en-US" sz="2000" dirty="0" err="1"/>
              <a:t>kielen</a:t>
            </a:r>
            <a:r>
              <a:rPr lang="en-US" sz="2000" dirty="0"/>
              <a:t> </a:t>
            </a:r>
            <a:r>
              <a:rPr lang="en-US" sz="2000" dirty="0" err="1"/>
              <a:t>sisään</a:t>
            </a:r>
            <a:r>
              <a:rPr lang="en-US" sz="2000" dirty="0"/>
              <a:t>”)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/>
              <a:t>Ohjelmisto</a:t>
            </a: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orkesteri</a:t>
            </a:r>
            <a:r>
              <a:rPr lang="en-US" sz="2000" dirty="0"/>
              <a:t>- ja </a:t>
            </a:r>
            <a:r>
              <a:rPr lang="en-US" sz="2000" dirty="0" err="1"/>
              <a:t>kamarimusiikki</a:t>
            </a: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matalat</a:t>
            </a:r>
            <a:r>
              <a:rPr lang="en-US" sz="2000" dirty="0"/>
              <a:t> </a:t>
            </a:r>
            <a:r>
              <a:rPr lang="en-US" sz="2000" dirty="0" err="1"/>
              <a:t>asemat</a:t>
            </a:r>
            <a:r>
              <a:rPr lang="en-US" sz="2000" dirty="0"/>
              <a:t>: </a:t>
            </a:r>
            <a:r>
              <a:rPr lang="en-US" sz="2000" dirty="0" err="1"/>
              <a:t>puoliasema</a:t>
            </a:r>
            <a:r>
              <a:rPr lang="en-US" sz="2000" dirty="0"/>
              <a:t> ja 2. </a:t>
            </a:r>
            <a:r>
              <a:rPr lang="en-US" sz="2000" dirty="0" err="1"/>
              <a:t>asema</a:t>
            </a: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liikkuminen</a:t>
            </a:r>
            <a:r>
              <a:rPr lang="en-US" sz="2000" dirty="0"/>
              <a:t> </a:t>
            </a:r>
            <a:r>
              <a:rPr lang="en-US" sz="2000" dirty="0" err="1"/>
              <a:t>yhdellä</a:t>
            </a:r>
            <a:r>
              <a:rPr lang="en-US" sz="2000" dirty="0"/>
              <a:t> </a:t>
            </a:r>
            <a:r>
              <a:rPr lang="en-US" sz="2000" dirty="0" err="1"/>
              <a:t>kielellä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568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soitin, jousisoitin, puinen, taide&#10;&#10;Kuvaus luotu automaattisesti">
            <a:extLst>
              <a:ext uri="{FF2B5EF4-FFF2-40B4-BE49-F238E27FC236}">
                <a16:creationId xmlns:a16="http://schemas.microsoft.com/office/drawing/2014/main" id="{C2DA2AAD-7FC6-CD1E-08B8-D121539809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55" b="17552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B87C2950-4F0C-916B-D5EF-C103BF287545}"/>
              </a:ext>
            </a:extLst>
          </p:cNvPr>
          <p:cNvSpPr txBox="1"/>
          <p:nvPr/>
        </p:nvSpPr>
        <p:spPr>
          <a:xfrm>
            <a:off x="254000" y="314960"/>
            <a:ext cx="4958080" cy="625856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 VIOLA PLAYER’S SCALE BOOK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Yhden</a:t>
            </a:r>
            <a:r>
              <a:rPr lang="en-US" sz="2400" b="1" dirty="0"/>
              <a:t> </a:t>
            </a:r>
            <a:r>
              <a:rPr lang="en-US" sz="2400" b="1" dirty="0" err="1"/>
              <a:t>kielen</a:t>
            </a:r>
            <a:r>
              <a:rPr lang="en-US" sz="2400" b="1" dirty="0"/>
              <a:t> </a:t>
            </a:r>
            <a:r>
              <a:rPr lang="en-US" sz="2400" b="1" dirty="0" err="1"/>
              <a:t>asteikot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Etydi</a:t>
            </a:r>
            <a:r>
              <a:rPr lang="en-US" sz="2400" dirty="0"/>
              <a:t> - </a:t>
            </a:r>
            <a:r>
              <a:rPr lang="en-US" sz="2400" dirty="0" err="1"/>
              <a:t>asemanvaihdot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Saman </a:t>
            </a:r>
            <a:r>
              <a:rPr lang="en-US" sz="2400" dirty="0" err="1"/>
              <a:t>diatonisen</a:t>
            </a:r>
            <a:r>
              <a:rPr lang="en-US" sz="2400" dirty="0"/>
              <a:t> </a:t>
            </a:r>
            <a:r>
              <a:rPr lang="en-US" sz="2400" dirty="0" err="1"/>
              <a:t>kantasävelen</a:t>
            </a:r>
            <a:r>
              <a:rPr lang="en-US" sz="2400" dirty="0"/>
              <a:t> </a:t>
            </a:r>
            <a:r>
              <a:rPr lang="en-US" sz="2400" dirty="0" err="1"/>
              <a:t>kromaattiset</a:t>
            </a:r>
            <a:r>
              <a:rPr lang="en-US" sz="2400" dirty="0"/>
              <a:t> </a:t>
            </a:r>
            <a:r>
              <a:rPr lang="en-US" sz="2400" dirty="0" err="1"/>
              <a:t>muunnokset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Parittomat</a:t>
            </a:r>
            <a:r>
              <a:rPr lang="en-US" sz="2400" dirty="0"/>
              <a:t> / </a:t>
            </a:r>
            <a:r>
              <a:rPr lang="en-US" sz="2400" dirty="0" err="1"/>
              <a:t>parilliset</a:t>
            </a:r>
            <a:r>
              <a:rPr lang="en-US" sz="2400" dirty="0"/>
              <a:t> </a:t>
            </a:r>
            <a:r>
              <a:rPr lang="en-US" sz="2400" dirty="0" err="1"/>
              <a:t>asemat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Murtosoinnuissa</a:t>
            </a:r>
            <a:r>
              <a:rPr lang="en-US" sz="2400" dirty="0"/>
              <a:t> </a:t>
            </a:r>
            <a:r>
              <a:rPr lang="en-US" sz="2400" dirty="0" err="1"/>
              <a:t>epäkonventionaaliset</a:t>
            </a:r>
            <a:r>
              <a:rPr lang="en-US" sz="2400" dirty="0"/>
              <a:t> </a:t>
            </a:r>
            <a:r>
              <a:rPr lang="en-US" sz="2400" dirty="0" err="1"/>
              <a:t>sormitukset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988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Nuotit&#10;&#10;Kuvaus luotu automaattisesti">
            <a:extLst>
              <a:ext uri="{FF2B5EF4-FFF2-40B4-BE49-F238E27FC236}">
                <a16:creationId xmlns:a16="http://schemas.microsoft.com/office/drawing/2014/main" id="{D770BEF5-6331-4B93-E1ED-17EA29738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756" y="256003"/>
            <a:ext cx="9658487" cy="659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3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436BE61E-37C9-F7C9-2359-862112862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46" y="118648"/>
            <a:ext cx="8443705" cy="2998442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949817E1-F69C-C074-5854-2AB19FF40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146" y="3423478"/>
            <a:ext cx="8443705" cy="315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2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, joka sisältää kohteen Nuotit, musiikki&#10;&#10;Kuvaus luotu automaattisesti">
            <a:extLst>
              <a:ext uri="{FF2B5EF4-FFF2-40B4-BE49-F238E27FC236}">
                <a16:creationId xmlns:a16="http://schemas.microsoft.com/office/drawing/2014/main" id="{B417F054-A034-FB92-C816-2810B2205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451" y="1823900"/>
            <a:ext cx="9316140" cy="340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4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soitin, jousisoitin, puinen, taide&#10;&#10;Kuvaus luotu automaattisesti">
            <a:extLst>
              <a:ext uri="{FF2B5EF4-FFF2-40B4-BE49-F238E27FC236}">
                <a16:creationId xmlns:a16="http://schemas.microsoft.com/office/drawing/2014/main" id="{E83FF344-7794-FDFF-9B8D-CAECE4395A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55" b="17552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FE8AD892-1F13-17F9-9D38-9A2974945326}"/>
              </a:ext>
            </a:extLst>
          </p:cNvPr>
          <p:cNvSpPr txBox="1"/>
          <p:nvPr/>
        </p:nvSpPr>
        <p:spPr>
          <a:xfrm>
            <a:off x="193040" y="172720"/>
            <a:ext cx="4958080" cy="654304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b="1" dirty="0" err="1"/>
              <a:t>Kvinttiympyrä</a:t>
            </a:r>
            <a:endParaRPr lang="en-US" sz="3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Etydi</a:t>
            </a:r>
            <a:endParaRPr lang="en-US" sz="3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Vierekkäisten</a:t>
            </a:r>
            <a:r>
              <a:rPr lang="en-US" sz="3600" dirty="0"/>
              <a:t> </a:t>
            </a:r>
            <a:r>
              <a:rPr lang="en-US" sz="3600" dirty="0" err="1"/>
              <a:t>kielen</a:t>
            </a:r>
            <a:r>
              <a:rPr lang="en-US" sz="3600" dirty="0"/>
              <a:t> </a:t>
            </a:r>
            <a:r>
              <a:rPr lang="en-US" sz="3600" dirty="0" err="1"/>
              <a:t>hallinta</a:t>
            </a:r>
            <a:r>
              <a:rPr lang="en-US" sz="3600" dirty="0"/>
              <a:t> </a:t>
            </a:r>
            <a:r>
              <a:rPr lang="en-US" sz="3600" dirty="0" err="1"/>
              <a:t>asemissa</a:t>
            </a:r>
            <a:endParaRPr lang="en-US" sz="3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Yhden</a:t>
            </a:r>
            <a:r>
              <a:rPr lang="en-US" sz="3600" dirty="0"/>
              <a:t> </a:t>
            </a:r>
            <a:r>
              <a:rPr lang="en-US" sz="3600" dirty="0" err="1"/>
              <a:t>kielen</a:t>
            </a:r>
            <a:r>
              <a:rPr lang="en-US" sz="3600" dirty="0"/>
              <a:t> </a:t>
            </a:r>
            <a:r>
              <a:rPr lang="en-US" sz="3600" dirty="0" err="1"/>
              <a:t>asteikot</a:t>
            </a:r>
            <a:r>
              <a:rPr lang="en-US" sz="3600" dirty="0"/>
              <a:t> ja </a:t>
            </a:r>
            <a:r>
              <a:rPr lang="en-US" sz="3600" dirty="0" err="1"/>
              <a:t>kvinttiympyrä</a:t>
            </a:r>
            <a:r>
              <a:rPr lang="en-US" sz="3600" dirty="0"/>
              <a:t> </a:t>
            </a:r>
            <a:r>
              <a:rPr lang="en-US" sz="3600" dirty="0" err="1"/>
              <a:t>valmistavat</a:t>
            </a:r>
            <a:r>
              <a:rPr lang="en-US" sz="3600" dirty="0"/>
              <a:t> 3- ja 4-oktaavisiin </a:t>
            </a:r>
            <a:r>
              <a:rPr lang="en-US" sz="3600" dirty="0" err="1"/>
              <a:t>asteikoihin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936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B3C96B-57CB-9767-4C76-342100EBC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929" y="72819"/>
            <a:ext cx="7041183" cy="671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6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159</Words>
  <Application>Microsoft Office PowerPoint</Application>
  <PresentationFormat>Laajakuva</PresentationFormat>
  <Paragraphs>54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Office-teema</vt:lpstr>
      <vt:lpstr>SJO webinaari 15.5.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Olli-Pekka Karppinen</cp:lastModifiedBy>
  <cp:revision>99</cp:revision>
  <dcterms:created xsi:type="dcterms:W3CDTF">2024-05-12T15:59:54Z</dcterms:created>
  <dcterms:modified xsi:type="dcterms:W3CDTF">2024-05-12T16:29:56Z</dcterms:modified>
</cp:coreProperties>
</file>